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0" r:id="rId4"/>
  </p:sldMasterIdLst>
  <p:sldIdLst>
    <p:sldId id="257" r:id="rId5"/>
    <p:sldId id="265" r:id="rId6"/>
    <p:sldId id="259" r:id="rId7"/>
    <p:sldId id="264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7F7B5B7-4318-4A6A-933F-6654B8F4669D}">
          <p14:sldIdLst>
            <p14:sldId id="257"/>
          </p14:sldIdLst>
        </p14:section>
        <p14:section name="Раздел без заголовка" id="{7CD530C5-F429-4FBE-8359-A6D0246BA1F5}">
          <p14:sldIdLst>
            <p14:sldId id="265"/>
            <p14:sldId id="259"/>
            <p14:sldId id="264"/>
            <p14:sldId id="266"/>
            <p14:sldId id="267"/>
            <p14:sldId id="268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FF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5199116161616161E-2"/>
          <c:y val="4.5115404040404039E-2"/>
          <c:w val="0.61615643939393938"/>
          <c:h val="0.783332828282828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3FFF96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1.6035353535353829E-3"/>
                  <c:y val="3.20707070707070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Лист1!$B$2:$C$2</c:f>
              <c:strCache>
                <c:ptCount val="2"/>
                <c:pt idx="0">
                  <c:v>Кол-во</c:v>
                </c:pt>
                <c:pt idx="1">
                  <c:v>%</c:v>
                </c:pt>
              </c:strCache>
            </c:strRef>
          </c:cat>
          <c:val>
            <c:numRef>
              <c:f>Лист1!$B$3:$C$3</c:f>
              <c:numCache>
                <c:formatCode>General</c:formatCode>
                <c:ptCount val="2"/>
                <c:pt idx="0">
                  <c:v>166</c:v>
                </c:pt>
                <c:pt idx="1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7"/>
        <c:axId val="178317776"/>
        <c:axId val="178318336"/>
      </c:barChart>
      <c:barChart>
        <c:barDir val="col"/>
        <c:grouping val="clustered"/>
        <c:varyColors val="0"/>
        <c:ser>
          <c:idx val="1"/>
          <c:order val="1"/>
          <c:tx>
            <c:strRef>
              <c:f>Лист1!$A$4</c:f>
              <c:strCache>
                <c:ptCount val="1"/>
                <c:pt idx="0">
                  <c:v>выполнено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3FFF96"/>
              </a:solidFill>
            </c:spPr>
          </c:dPt>
          <c:dLbls>
            <c:dLbl>
              <c:idx val="0"/>
              <c:layout>
                <c:manualLayout>
                  <c:x val="2.6464646464646464E-4"/>
                  <c:y val="9.11901515151515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2626262626262626E-7"/>
                  <c:y val="7.5817171717171714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100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\4\7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Лист1!$B$2:$C$2</c:f>
              <c:strCache>
                <c:ptCount val="2"/>
                <c:pt idx="0">
                  <c:v>Кол-во</c:v>
                </c:pt>
                <c:pt idx="1">
                  <c:v>%</c:v>
                </c:pt>
              </c:strCache>
            </c:strRef>
          </c:cat>
          <c:val>
            <c:numRef>
              <c:f>Лист1!$B$4:$C$4</c:f>
              <c:numCache>
                <c:formatCode>General</c:formatCode>
                <c:ptCount val="2"/>
                <c:pt idx="0">
                  <c:v>157</c:v>
                </c:pt>
                <c:pt idx="1">
                  <c:v>94.6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7"/>
        <c:axId val="173718128"/>
        <c:axId val="178318896"/>
      </c:barChart>
      <c:catAx>
        <c:axId val="1783177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78318336"/>
        <c:crosses val="autoZero"/>
        <c:auto val="1"/>
        <c:lblAlgn val="ctr"/>
        <c:lblOffset val="100"/>
        <c:noMultiLvlLbl val="0"/>
      </c:catAx>
      <c:valAx>
        <c:axId val="178318336"/>
        <c:scaling>
          <c:orientation val="minMax"/>
          <c:max val="47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crossAx val="178317776"/>
        <c:crosses val="autoZero"/>
        <c:crossBetween val="between"/>
        <c:majorUnit val="10"/>
        <c:minorUnit val="2"/>
      </c:valAx>
      <c:valAx>
        <c:axId val="178318896"/>
        <c:scaling>
          <c:orientation val="minMax"/>
          <c:max val="10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crossAx val="173718128"/>
        <c:crosses val="max"/>
        <c:crossBetween val="between"/>
      </c:valAx>
      <c:catAx>
        <c:axId val="1737181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8318896"/>
        <c:crosses val="autoZero"/>
        <c:auto val="1"/>
        <c:lblAlgn val="ctr"/>
        <c:lblOffset val="100"/>
        <c:noMultiLvlLbl val="0"/>
      </c:catAx>
      <c:spPr>
        <a:ln w="25400">
          <a:noFill/>
        </a:ln>
      </c:spPr>
    </c:plotArea>
    <c:legend>
      <c:legendPos val="r"/>
      <c:overlay val="0"/>
    </c:legend>
    <c:plotVisOnly val="1"/>
    <c:dispBlanksAs val="gap"/>
    <c:showDLblsOverMax val="0"/>
  </c:chart>
  <c:spPr>
    <a:solidFill>
      <a:srgbClr val="759AA5">
        <a:alpha val="64000"/>
      </a:srgbClr>
    </a:solidFill>
  </c:spPr>
  <c:txPr>
    <a:bodyPr/>
    <a:lstStyle/>
    <a:p>
      <a:pPr>
        <a:defRPr sz="2400" b="1"/>
      </a:pPr>
      <a:endParaRPr lang="ru-RU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935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930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05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3187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624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2051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4564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9505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398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539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598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032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852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222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539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93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024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4BE553B-5BE4-456B-98BD-F3258D70E5D1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2726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96325"/>
            <a:ext cx="6480175" cy="4322763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  <a:ln>
            <a:noFill/>
          </a:ln>
          <a:effectLst/>
          <a:extLst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4995723"/>
          </a:xfrm>
          <a:solidFill>
            <a:schemeClr val="tx1"/>
          </a:solidFill>
          <a:ln>
            <a:solidFill>
              <a:schemeClr val="bg2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800">
                <a:latin typeface="Liberation Serif" panose="02020603050405020304" pitchFamily="18" charset="0"/>
              </a:rPr>
              <a:t/>
            </a:r>
            <a:br>
              <a:rPr lang="ru-RU" sz="2800">
                <a:latin typeface="Liberation Serif" panose="02020603050405020304" pitchFamily="18" charset="0"/>
              </a:rPr>
            </a:br>
            <a:r>
              <a:rPr lang="ru-RU" b="1" smtClean="0">
                <a:solidFill>
                  <a:schemeClr val="bg1"/>
                </a:solidFill>
                <a:latin typeface="Liberation Serif" panose="02020603050405020304" pitchFamily="18" charset="0"/>
              </a:rPr>
              <a:t>ОТЧЕТ </a:t>
            </a:r>
            <a:r>
              <a:rPr lang="ru-RU" b="1" dirty="0" smtClean="0">
                <a:solidFill>
                  <a:schemeClr val="bg1"/>
                </a:solidFill>
                <a:latin typeface="Liberation Serif" panose="02020603050405020304" pitchFamily="18" charset="0"/>
              </a:rPr>
              <a:t>О ВЫПОЛНЕНИИ ПЛАНА МЕРОПРИЯТИЙ ПО ПРОТИВОДЕЙСТВИЮ КОРРУПЦИИ В </a:t>
            </a:r>
            <a:r>
              <a:rPr lang="ru-RU" sz="5400" b="1" dirty="0" smtClean="0">
                <a:solidFill>
                  <a:schemeClr val="bg1"/>
                </a:solidFill>
                <a:latin typeface="Liberation Serif" panose="02020603050405020304" pitchFamily="18" charset="0"/>
              </a:rPr>
              <a:t>2019 </a:t>
            </a:r>
            <a:r>
              <a:rPr lang="ru-RU" b="1" dirty="0" smtClean="0">
                <a:solidFill>
                  <a:schemeClr val="bg1"/>
                </a:solidFill>
                <a:latin typeface="Liberation Serif" panose="02020603050405020304" pitchFamily="18" charset="0"/>
              </a:rPr>
              <a:t>году</a:t>
            </a:r>
            <a:br>
              <a:rPr lang="ru-RU" b="1" dirty="0" smtClean="0">
                <a:solidFill>
                  <a:schemeClr val="bg1"/>
                </a:solidFill>
                <a:latin typeface="Liberation Serif" panose="02020603050405020304" pitchFamily="18" charset="0"/>
              </a:rPr>
            </a:br>
            <a:r>
              <a:rPr lang="ru-RU" b="1" dirty="0">
                <a:solidFill>
                  <a:schemeClr val="bg1"/>
                </a:solidFill>
                <a:latin typeface="Liberation Serif" panose="02020603050405020304" pitchFamily="18" charset="0"/>
              </a:rPr>
              <a:t>В</a:t>
            </a:r>
            <a:r>
              <a:rPr lang="ru-RU" b="1" dirty="0" smtClean="0">
                <a:solidFill>
                  <a:schemeClr val="bg1"/>
                </a:solidFill>
                <a:latin typeface="Liberation Serif" panose="02020603050405020304" pitchFamily="18" charset="0"/>
              </a:rPr>
              <a:t>ЕРХНЕСАЛДИНСКИЙ ГОРОДСКОЙ ОКРУГ </a:t>
            </a:r>
            <a:r>
              <a:rPr lang="ru-RU" dirty="0" smtClean="0">
                <a:solidFill>
                  <a:schemeClr val="bg1"/>
                </a:solidFill>
                <a:latin typeface="Liberation Serif" panose="02020603050405020304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Liberation Serif" panose="02020603050405020304" pitchFamily="18" charset="0"/>
              </a:rPr>
            </a:br>
            <a:r>
              <a:rPr lang="ru-RU" dirty="0">
                <a:latin typeface="Liberation Serif" panose="02020603050405020304" pitchFamily="18" charset="0"/>
              </a:rPr>
              <a:t/>
            </a:r>
            <a:br>
              <a:rPr lang="ru-RU" dirty="0">
                <a:latin typeface="Liberation Serif" panose="02020603050405020304" pitchFamily="18" charset="0"/>
              </a:rPr>
            </a:br>
            <a:endParaRPr lang="ru-RU" dirty="0">
              <a:latin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34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8004"/>
            <a:ext cx="8435280" cy="6129307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План мероприятий по противодействию коррупции на 2018 – 2020 годы, утвержден постановлением администрации Верхнесалдинского городского округа от 06.09.2018 № 2384 «Об утверждении лана мероприятий по противодействию коррупции в Верхнесалдинском городском округе на 2018-2020 годы»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реализации положений законодательства Российской Федерации, подпункта «Б» пункта 3 Указа Президента Российской Федерации от 29 июня 2018 года № 378 «О национальном плане противодействия коррупции на 2018 – 2020 годы» и законодательства Свердловской области по вопросам противодействия коррупции, руководствуясь Уставом Верхнесалдинского городского округа,</a:t>
            </a:r>
            <a:b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ПОСТАНОВЛЯЮ:</a:t>
            </a:r>
            <a:b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1.Утвердить План мероприятий по противодействию коррупции в Верхнесалдинском городском округе на 2018- 2020 годы.</a:t>
            </a:r>
            <a:b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2.Ответственным исполнителям Плана мероприятий по противодействию коррупции на 2018-2020 годы (далее-план) обеспечить своевременное выполнение мероприятий и представление докладов (нарастающим итогом) один раз в полугодие в группу по кадровому обеспечению администрации Верхнесалдинского городского округа до 10 июля отчетного периода и 11 января года, следующего за отчетным.</a:t>
            </a:r>
            <a:b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3.Настоящее постановление опубликовать в официальном печатном издании «</a:t>
            </a:r>
            <a:r>
              <a:rPr lang="ru-RU" sz="1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Салдинская</a:t>
            </a: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газета» и разместить на официальном сайте Верхнесалдинского городского округа </a:t>
            </a:r>
            <a:r>
              <a:rPr lang="en-US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www.v-salda.ru.</a:t>
            </a:r>
            <a:br>
              <a:rPr lang="en-US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Настоящее постановление вступает в силу с момента его подписания.</a:t>
            </a:r>
            <a:b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5.Контроль за исполнением настоящего постановления оставляю за собой</a:t>
            </a:r>
            <a:b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Верхнесалдинского городского округа                                                                                                  М.В. Савченко</a:t>
            </a:r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06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86259"/>
              </p:ext>
            </p:extLst>
          </p:nvPr>
        </p:nvGraphicFramePr>
        <p:xfrm>
          <a:off x="323528" y="792881"/>
          <a:ext cx="8640960" cy="6038040"/>
        </p:xfrm>
        <a:graphic>
          <a:graphicData uri="http://schemas.openxmlformats.org/drawingml/2006/table">
            <a:tbl>
              <a:tblPr firstRow="1" firstCol="1" lastRow="1" lastCol="1" bandRow="1" bandCol="1">
                <a:solidFill>
                  <a:schemeClr val="tx1"/>
                </a:solidFill>
              </a:tblPr>
              <a:tblGrid>
                <a:gridCol w="504056"/>
                <a:gridCol w="2989320"/>
                <a:gridCol w="3280764"/>
                <a:gridCol w="1866820"/>
              </a:tblGrid>
              <a:tr h="540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№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п./ п.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Количество запланированных мероприятий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Выполнено мероприятий 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вывод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539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1.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Раздел</a:t>
                      </a: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1. Выполнение Национального плана противодействия коррупции на 2018-2020 годы, утвержденного Указом Президента Российской Федерации от 29 июня 2018 года № 378 «О национальном плане противодействия коррупции на 2018-2020 годы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0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2387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Выполнены в полном объеме в установленные сроки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06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2.Мероприятия</a:t>
                      </a: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по правовому обеспечению противодействия коррупции и повышению результативности антикоррупционной экспертизы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0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Выполнены в полном объеме в установленные сроки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68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3.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3. </a:t>
                      </a: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Мероприятия по совершенствованию муниципального управления в целях предупреждения коррупции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0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Выполнены в полном объеме в установленные сроки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68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4.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</a:t>
                      </a: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4 .</a:t>
                      </a: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Организация </a:t>
                      </a: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мониторинга эффективности противодействия коррупции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Выполнены в полном объеме в установленные сроки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984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5.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5. Совершенствование работы подразделений</a:t>
                      </a: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кадровых служб по профилактике коррупционных и иных правонарушений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0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2387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Выполнены в полном объеме в установленные сроки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54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6.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6 . Противодействие коррупции в сфере управления и распоряжения муниципальной собственностью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0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Выполнены в полном объеме в установленные сроки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68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7.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</a:t>
                      </a: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7. Противодействие коррупции в бюджетной сфере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0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Выполнены в полном объеме в установленные сроки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539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8.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8. Обеспечение открытости деятельности органов местного самоуправления, обеспечение права граждан на доступ информации о деятельности органов местного самоуправления в сфере противодействия</a:t>
                      </a: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коррупции. Антикоррупционное просвещение. Участие институтов гражданского общества в противодействии коррупции.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0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Выполнены в полном объеме в установленные сроки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87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9.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9. Организационное обеспечение деятельности по противодействию коррупции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0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2387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Выполнены в полном объеме в установленные сроки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79512" y="116632"/>
            <a:ext cx="8784976" cy="64633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                                                                            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выполнении плана 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по противодействию коррупции</a:t>
            </a:r>
            <a:b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Верхнесалдинском городском округе 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2018-2020 годы 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47105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301208"/>
            <a:ext cx="8496944" cy="104797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Liberation Serif"/>
                <a:ea typeface="Times New Roman"/>
                <a:cs typeface="Times New Roman"/>
              </a:rPr>
              <a:t>Вывод: Из 47 мероприятий Плана, запланированных к выполнению </a:t>
            </a:r>
            <a:r>
              <a:rPr lang="ru-RU" dirty="0" smtClean="0">
                <a:solidFill>
                  <a:srgbClr val="000000"/>
                </a:solidFill>
                <a:latin typeface="Liberation Serif"/>
                <a:ea typeface="Times New Roman"/>
                <a:cs typeface="Times New Roman"/>
              </a:rPr>
              <a:t>в 2019 году, </a:t>
            </a:r>
            <a:r>
              <a:rPr lang="ru-RU" dirty="0">
                <a:solidFill>
                  <a:srgbClr val="000000"/>
                </a:solidFill>
                <a:latin typeface="Liberation Serif"/>
                <a:ea typeface="Times New Roman"/>
                <a:cs typeface="Times New Roman"/>
              </a:rPr>
              <a:t>выполнено </a:t>
            </a:r>
            <a:r>
              <a:rPr lang="ru-RU" dirty="0">
                <a:solidFill>
                  <a:schemeClr val="bg1"/>
                </a:solidFill>
                <a:latin typeface="Liberation Serif"/>
                <a:ea typeface="Times New Roman"/>
                <a:cs typeface="Times New Roman"/>
              </a:rPr>
              <a:t>47</a:t>
            </a:r>
            <a:r>
              <a:rPr lang="ru-RU" dirty="0">
                <a:solidFill>
                  <a:srgbClr val="000000"/>
                </a:solidFill>
                <a:latin typeface="Liberation Serif"/>
                <a:ea typeface="Times New Roman"/>
                <a:cs typeface="Times New Roman"/>
              </a:rPr>
              <a:t> мероприятий, из них выполнено в полном объеме в установленные сроки – 47 </a:t>
            </a:r>
            <a:r>
              <a:rPr lang="ru-RU" dirty="0" smtClean="0">
                <a:solidFill>
                  <a:srgbClr val="000000"/>
                </a:solidFill>
                <a:latin typeface="Liberation Serif"/>
                <a:ea typeface="Times New Roman"/>
                <a:cs typeface="Times New Roman"/>
              </a:rPr>
              <a:t>мероприятий (100 </a:t>
            </a:r>
            <a:r>
              <a:rPr lang="en-US" dirty="0" smtClean="0">
                <a:solidFill>
                  <a:srgbClr val="000000"/>
                </a:solidFill>
                <a:latin typeface="Liberation Serif"/>
                <a:ea typeface="Times New Roman"/>
                <a:cs typeface="Times New Roman"/>
              </a:rPr>
              <a:t>%</a:t>
            </a:r>
            <a:r>
              <a:rPr lang="ru-RU" dirty="0" smtClean="0">
                <a:solidFill>
                  <a:srgbClr val="000000"/>
                </a:solidFill>
                <a:latin typeface="Liberation Serif"/>
                <a:ea typeface="Times New Roman"/>
                <a:cs typeface="Times New Roman"/>
              </a:rPr>
              <a:t>).</a:t>
            </a:r>
            <a:endParaRPr lang="ru-RU" sz="1600" dirty="0">
              <a:ea typeface="Calibri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88640"/>
            <a:ext cx="6164148" cy="73536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4246850"/>
              </p:ext>
            </p:extLst>
          </p:nvPr>
        </p:nvGraphicFramePr>
        <p:xfrm>
          <a:off x="683568" y="1035054"/>
          <a:ext cx="7920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855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-963488"/>
            <a:ext cx="8013576" cy="5976664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2700" dirty="0">
                <a:solidFill>
                  <a:srgbClr val="FF0000"/>
                </a:solidFill>
              </a:rPr>
              <a:t/>
            </a:r>
            <a:br>
              <a:rPr lang="ru-RU" sz="2700" dirty="0">
                <a:solidFill>
                  <a:srgbClr val="FF0000"/>
                </a:solidFill>
              </a:rPr>
            </a:br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2700" dirty="0">
                <a:solidFill>
                  <a:srgbClr val="FF0000"/>
                </a:solidFill>
              </a:rPr>
              <a:t/>
            </a:r>
            <a:br>
              <a:rPr lang="ru-RU" sz="2700" dirty="0">
                <a:solidFill>
                  <a:srgbClr val="FF0000"/>
                </a:solidFill>
              </a:rPr>
            </a:br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2700" dirty="0">
                <a:solidFill>
                  <a:srgbClr val="FF0000"/>
                </a:solidFill>
              </a:rPr>
              <a:t/>
            </a:r>
            <a:br>
              <a:rPr lang="ru-RU" sz="2700" dirty="0">
                <a:solidFill>
                  <a:srgbClr val="FF0000"/>
                </a:solidFill>
              </a:rPr>
            </a:br>
            <a:r>
              <a:rPr lang="ru-RU" sz="2700" dirty="0" smtClean="0">
                <a:solidFill>
                  <a:schemeClr val="tx1">
                    <a:lumMod val="95000"/>
                  </a:schemeClr>
                </a:solidFill>
              </a:rPr>
              <a:t>Деятельность комиссии по служебному поведению и урегулированию    конфликта интересов  ВЕРХНЕСАЛДИНСКОГО городского округа</a:t>
            </a:r>
            <a:br>
              <a:rPr lang="ru-RU" sz="27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2700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1800" b="1" dirty="0" smtClean="0">
                <a:solidFill>
                  <a:schemeClr val="bg1"/>
                </a:solidFill>
              </a:rPr>
              <a:t>Количество имеющихся комиссий по соблюдению требований к служебному поведению и урегулированию конфликта интересов:</a:t>
            </a:r>
            <a:br>
              <a:rPr lang="ru-RU" sz="1800" b="1" dirty="0" smtClean="0">
                <a:solidFill>
                  <a:schemeClr val="bg1"/>
                </a:solidFill>
              </a:rPr>
            </a:br>
            <a:r>
              <a:rPr lang="ru-RU" sz="1800" b="1" dirty="0" smtClean="0">
                <a:solidFill>
                  <a:schemeClr val="bg1"/>
                </a:solidFill>
              </a:rPr>
              <a:t>в 2018 году </a:t>
            </a:r>
            <a:r>
              <a:rPr lang="ru-RU" sz="1800" b="1" dirty="0" smtClean="0">
                <a:solidFill>
                  <a:schemeClr val="bg1"/>
                </a:solidFill>
                <a:latin typeface="+mn-lt"/>
              </a:rPr>
              <a:t>– 5 комиссий</a:t>
            </a:r>
            <a:br>
              <a:rPr lang="ru-RU" sz="18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800" b="1" dirty="0" smtClean="0">
                <a:solidFill>
                  <a:schemeClr val="bg1"/>
                </a:solidFill>
                <a:latin typeface="+mn-lt"/>
              </a:rPr>
              <a:t>в 2019 году – 4 комиссии</a:t>
            </a:r>
            <a:br>
              <a:rPr lang="ru-RU" sz="18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800" b="1" dirty="0" smtClean="0">
                <a:solidFill>
                  <a:schemeClr val="bg1"/>
                </a:solidFill>
                <a:latin typeface="+mn-lt"/>
              </a:rPr>
              <a:t>Количество проведенных заседаний комиссии :</a:t>
            </a:r>
            <a:br>
              <a:rPr lang="ru-RU" sz="18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800" b="1" dirty="0" smtClean="0">
                <a:solidFill>
                  <a:schemeClr val="bg1"/>
                </a:solidFill>
                <a:latin typeface="+mn-lt"/>
              </a:rPr>
              <a:t>в 2018 году – 9 заседаний</a:t>
            </a:r>
            <a:br>
              <a:rPr lang="ru-RU" sz="18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800" b="1" dirty="0" smtClean="0">
                <a:solidFill>
                  <a:schemeClr val="bg1"/>
                </a:solidFill>
                <a:latin typeface="+mn-lt"/>
              </a:rPr>
              <a:t>в 2019 году- 13 заседаний</a:t>
            </a:r>
            <a:br>
              <a:rPr lang="ru-RU" sz="18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800" b="1" dirty="0" smtClean="0">
                <a:solidFill>
                  <a:schemeClr val="bg1"/>
                </a:solidFill>
                <a:latin typeface="+mn-lt"/>
              </a:rPr>
              <a:t>Количество служащих, в отношении которых рассмотрены материалы:</a:t>
            </a:r>
            <a:br>
              <a:rPr lang="ru-RU" sz="18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800" b="1" dirty="0" smtClean="0">
                <a:solidFill>
                  <a:schemeClr val="bg1"/>
                </a:solidFill>
                <a:latin typeface="+mn-lt"/>
              </a:rPr>
              <a:t>в 2018 году- 9 муниципальных служащих</a:t>
            </a:r>
            <a:br>
              <a:rPr lang="ru-RU" sz="18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800" b="1" dirty="0" smtClean="0">
                <a:solidFill>
                  <a:schemeClr val="bg1"/>
                </a:solidFill>
                <a:latin typeface="+mn-lt"/>
              </a:rPr>
              <a:t>в 2019 году – 24 муниципальных служащих</a:t>
            </a:r>
            <a:br>
              <a:rPr lang="ru-RU" sz="18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800" b="1" dirty="0" smtClean="0">
                <a:solidFill>
                  <a:schemeClr val="bg1"/>
                </a:solidFill>
                <a:latin typeface="+mn-lt"/>
              </a:rPr>
              <a:t>Установлено:</a:t>
            </a:r>
            <a:br>
              <a:rPr lang="ru-RU" sz="18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800" b="1" dirty="0" smtClean="0">
                <a:solidFill>
                  <a:schemeClr val="bg1"/>
                </a:solidFill>
                <a:latin typeface="+mn-lt"/>
              </a:rPr>
              <a:t>в 2018 году – 0 нарушений</a:t>
            </a:r>
            <a:r>
              <a:rPr lang="ru-RU" sz="1800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+mn-lt"/>
              </a:rPr>
            </a:br>
            <a:r>
              <a:rPr lang="ru-RU" sz="1800" b="1" dirty="0" smtClean="0">
                <a:solidFill>
                  <a:schemeClr val="bg1"/>
                </a:solidFill>
                <a:latin typeface="+mn-lt"/>
              </a:rPr>
              <a:t>в 2019 году – 1 нарушение</a:t>
            </a:r>
            <a:br>
              <a:rPr lang="ru-RU" sz="18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800" b="1" dirty="0" smtClean="0">
                <a:solidFill>
                  <a:schemeClr val="bg1"/>
                </a:solidFill>
                <a:latin typeface="+mn-lt"/>
              </a:rPr>
              <a:t>Привлечено по решениям комиссии:</a:t>
            </a:r>
            <a:br>
              <a:rPr lang="ru-RU" sz="18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800" b="1" dirty="0" smtClean="0">
                <a:solidFill>
                  <a:schemeClr val="bg1"/>
                </a:solidFill>
                <a:latin typeface="+mn-lt"/>
              </a:rPr>
              <a:t>в 2018 году – 0 муниципальных служащих </a:t>
            </a:r>
            <a:r>
              <a:rPr lang="ru-RU" sz="1800" b="1" dirty="0" smtClean="0">
                <a:solidFill>
                  <a:srgbClr val="FF0000"/>
                </a:solidFill>
              </a:rPr>
              <a:t/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b="1" dirty="0" smtClean="0">
                <a:solidFill>
                  <a:schemeClr val="bg1"/>
                </a:solidFill>
              </a:rPr>
              <a:t>в 2019 году – 1 муниципальный служащий</a:t>
            </a:r>
            <a:endParaRPr lang="ru-RU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73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539552" y="0"/>
            <a:ext cx="8077200" cy="28956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Деятельность комиссии По КООРДИНАЦИИ РАБОТЫ ПО ПРОТИВОДЕЙСТВИЮ КОРРУПЦИИ в </a:t>
            </a:r>
            <a:br>
              <a:rPr lang="ru-RU" sz="2400" dirty="0" smtClean="0"/>
            </a:br>
            <a:r>
              <a:rPr lang="ru-RU" sz="2400" dirty="0" smtClean="0"/>
              <a:t>ВЕРХНЕСАЛДИНСКОМ ГОРОДСКОМ ОКРУГЕ</a:t>
            </a:r>
            <a:endParaRPr lang="ru-RU" sz="2400" dirty="0"/>
          </a:p>
        </p:txBody>
      </p:sp>
      <p:sp>
        <p:nvSpPr>
          <p:cNvPr id="17" name="Текст 16"/>
          <p:cNvSpPr>
            <a:spLocks noGrp="1"/>
          </p:cNvSpPr>
          <p:nvPr>
            <p:ph type="body" idx="1"/>
          </p:nvPr>
        </p:nvSpPr>
        <p:spPr>
          <a:xfrm>
            <a:off x="1043608" y="2895600"/>
            <a:ext cx="6521416" cy="2620144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/>
              <a:t>В 2019 году проведено 4 заседания комиссии по координации работы по противодействию коррупции, на которых в соответствии с планом ее работы рассмотрено 19 вопросов, заслушаны 1 руководитель функционального органа, 14 руководителей муниципальных предприятий и учреждений. </a:t>
            </a:r>
            <a:endParaRPr lang="ru-RU" sz="1200" b="1" dirty="0" smtClean="0"/>
          </a:p>
          <a:p>
            <a:r>
              <a:rPr lang="ru-RU" sz="1200" b="1" dirty="0"/>
              <a:t> За 12 месяцев 2019 года заслушаны следующие руководители: </a:t>
            </a:r>
          </a:p>
          <a:p>
            <a:r>
              <a:rPr lang="ru-RU" sz="1200" b="1" dirty="0"/>
              <a:t>- МБУ «Служба городского хозяйства»;</a:t>
            </a:r>
          </a:p>
          <a:p>
            <a:r>
              <a:rPr lang="ru-RU" sz="1200" b="1" dirty="0"/>
              <a:t>- МКУ «Служба субсидий»;</a:t>
            </a:r>
          </a:p>
          <a:p>
            <a:r>
              <a:rPr lang="ru-RU" sz="1200" b="1" dirty="0"/>
              <a:t>- МКУ «Центр закупок»;</a:t>
            </a:r>
          </a:p>
          <a:p>
            <a:r>
              <a:rPr lang="ru-RU" sz="1200" b="1" dirty="0"/>
              <a:t>- МБУ ДО «Центр Детского творчества»;</a:t>
            </a:r>
          </a:p>
          <a:p>
            <a:r>
              <a:rPr lang="ru-RU" sz="1200" b="1" dirty="0"/>
              <a:t>- МКУ «Управление гражданской защиты»</a:t>
            </a:r>
          </a:p>
          <a:p>
            <a:r>
              <a:rPr lang="ru-RU" sz="1200" b="1" dirty="0"/>
              <a:t>- Центральная аптека № 42;</a:t>
            </a:r>
          </a:p>
          <a:p>
            <a:r>
              <a:rPr lang="ru-RU" sz="1200" b="1" dirty="0"/>
              <a:t>- МКУ «Молодежный Центр»;</a:t>
            </a:r>
          </a:p>
          <a:p>
            <a:r>
              <a:rPr lang="ru-RU" sz="1200" b="1" dirty="0"/>
              <a:t>- 7 руководителей культуры.</a:t>
            </a:r>
          </a:p>
          <a:p>
            <a:r>
              <a:rPr lang="ru-RU" sz="1200" b="1" dirty="0"/>
              <a:t>Протоколы заседаний Комиссии размещаются на официальном сайте Верхнесалдинского городского округа.</a:t>
            </a:r>
          </a:p>
        </p:txBody>
      </p:sp>
    </p:spTree>
    <p:extLst>
      <p:ext uri="{BB962C8B-B14F-4D97-AF65-F5344CB8AC3E}">
        <p14:creationId xmlns:p14="http://schemas.microsoft.com/office/powerpoint/2010/main" val="3844249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Организация приема сведений о доходах, расходах, об имуществе и обязательствах имущественного характера муниципальными служащими Верхнесалдинского городского </a:t>
            </a:r>
            <a:r>
              <a:rPr lang="ru-RU" dirty="0" smtClean="0"/>
              <a:t>округа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3400" y="4005064"/>
            <a:ext cx="7855024" cy="1726704"/>
          </a:xfrm>
        </p:spPr>
        <p:txBody>
          <a:bodyPr>
            <a:noAutofit/>
          </a:bodyPr>
          <a:lstStyle/>
          <a:p>
            <a:pPr algn="just"/>
            <a:r>
              <a:rPr lang="ru-RU" sz="1400" b="1" dirty="0"/>
              <a:t>В январе-марте 2019 году организовано представление сведений о доходах, расходах, об имуществе и обязательствах имущественного характера муниципальными служащими Верхнесалдинского городского округа.</a:t>
            </a:r>
          </a:p>
          <a:p>
            <a:pPr algn="just"/>
            <a:r>
              <a:rPr lang="ru-RU" sz="1400" b="1" dirty="0"/>
              <a:t>Проводилась разъяснительная работа и давались индивидуальные консультации по заполнению справок о доходах, расходах, имуществе и обязательствах имущественного характера.</a:t>
            </a:r>
          </a:p>
          <a:p>
            <a:pPr algn="just"/>
            <a:r>
              <a:rPr lang="ru-RU" sz="1400" b="1" dirty="0"/>
              <a:t>В декларационном периоде сведения о доходах, расходах, об имуществе и обязательствах имущественного характера за 2018 год представили 77 муниципальных служащих Верхнесалдинского городского округа (100%) в соответствии с Перечнем должностей муниципальной службы с коррупционными рисками.</a:t>
            </a:r>
          </a:p>
        </p:txBody>
      </p:sp>
    </p:spTree>
    <p:extLst>
      <p:ext uri="{BB962C8B-B14F-4D97-AF65-F5344CB8AC3E}">
        <p14:creationId xmlns:p14="http://schemas.microsoft.com/office/powerpoint/2010/main" val="3742854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8077200" cy="2895600"/>
          </a:xfrm>
        </p:spPr>
        <p:txBody>
          <a:bodyPr/>
          <a:lstStyle/>
          <a:p>
            <a:r>
              <a:rPr lang="ru-RU" dirty="0"/>
              <a:t>Наполнение сайта Комиссии по координации работы по противодействию коррупции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2636912"/>
            <a:ext cx="7566992" cy="2950840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/>
              <a:t>Актуальная информация по антикоррупционной деятельности своевременно размещается в разделе «Противодействие коррупции». Также в этом разделе размещены материалы по антикоррупционной деятельности (нормативные правовые и иные акты в сфере противодействия коррупции; ведомственные нормативные правовые акты; независимая антикоррупционная экспертиза проектов нормативных правовых актов; методические материалы; формы, бланки, примеры заполнения; сведения о доходах, об имуществе и обязательствах имущественного характера; деятельность Комиссии по соблюдению требований к служебному поведению государственных служащих и урегулированию конфликта интересов; доклады, отчеты, обзоры, статистическая информация; часто задаваемые вопросы; обратная связь для сообщений о фактах коррупции и др.).</a:t>
            </a:r>
          </a:p>
          <a:p>
            <a:pPr algn="just"/>
            <a:r>
              <a:rPr lang="ru-RU" sz="1200" b="1" dirty="0"/>
              <a:t>    Раздел «Противодействие коррупции» способствует повышению открытости и доступности информации о деятельности Верхнесалдинского городского округа и подведомственных ему организаций по профилактике коррупционных правонарушений, реализации прав граждан получать достоверную информацию о деятельности Верхнесалдинского городского округа и подведомственных ему организаций в сфере противодействия коррупции</a:t>
            </a:r>
          </a:p>
        </p:txBody>
      </p:sp>
    </p:spTree>
    <p:extLst>
      <p:ext uri="{BB962C8B-B14F-4D97-AF65-F5344CB8AC3E}">
        <p14:creationId xmlns:p14="http://schemas.microsoft.com/office/powerpoint/2010/main" val="1510919435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Override1.xml><?xml version="1.0" encoding="utf-8"?>
<a:themeOverride xmlns:a="http://schemas.openxmlformats.org/drawingml/2006/main">
  <a:clrScheme name="Паркет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  <a:fontScheme name="Обычная">
    <a:majorFont>
      <a:latin typeface="Tw Cen MT"/>
      <a:ea typeface=""/>
      <a:cs typeface=""/>
      <a:font script="Grek" typeface="Calibri"/>
      <a:font script="Cyrl" typeface="Calibri"/>
      <a:font script="Jpan" typeface="HG創英角ｺﾞｼｯｸUB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w Cen MT"/>
      <a:ea typeface=""/>
      <a:cs typeface=""/>
      <a:font script="Grek" typeface="Calibri"/>
      <a:font script="Cyrl" typeface="Calibri"/>
      <a:font script="Jpan" typeface="HG創英角ｺﾞｼｯｸUB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Паркет">
    <a:fillStyleLst>
      <a:solidFill>
        <a:schemeClr val="phClr"/>
      </a:solidFill>
      <a:gradFill rotWithShape="1">
        <a:gsLst>
          <a:gs pos="0">
            <a:schemeClr val="phClr">
              <a:tint val="79000"/>
              <a:satMod val="180000"/>
            </a:schemeClr>
          </a:gs>
          <a:gs pos="65000">
            <a:schemeClr val="phClr">
              <a:tint val="52000"/>
              <a:satMod val="250000"/>
            </a:schemeClr>
          </a:gs>
          <a:gs pos="100000">
            <a:schemeClr val="phClr">
              <a:tint val="29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000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8700000"/>
          </a:lightRig>
        </a:scene3d>
        <a:sp3d contourW="12700" prstMaterial="dkEdge">
          <a:bevelT w="0" h="0" prst="relaxedInset"/>
          <a:contourClr>
            <a:schemeClr val="phClr">
              <a:shade val="65000"/>
              <a:satMod val="15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13200000"/>
          </a:lightRig>
        </a:scene3d>
        <a:sp3d prstMaterial="dkEdge">
          <a:bevelT w="63500" h="50800" prst="relaxedInse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5000"/>
              <a:shade val="95000"/>
              <a:satMod val="200000"/>
            </a:schemeClr>
          </a:gs>
          <a:gs pos="53000">
            <a:schemeClr val="phClr">
              <a:shade val="60000"/>
              <a:satMod val="220000"/>
            </a:schemeClr>
          </a:gs>
          <a:gs pos="100000">
            <a:schemeClr val="phClr">
              <a:shade val="45000"/>
              <a:satMod val="220000"/>
            </a:schemeClr>
          </a:gs>
        </a:gsLst>
        <a:lin ang="16200000" scaled="0"/>
      </a:gradFill>
      <a:gradFill rotWithShape="1">
        <a:gsLst>
          <a:gs pos="0">
            <a:schemeClr val="phClr">
              <a:tint val="83000"/>
              <a:shade val="97000"/>
              <a:satMod val="230000"/>
            </a:schemeClr>
          </a:gs>
          <a:gs pos="100000">
            <a:schemeClr val="phClr">
              <a:shade val="35000"/>
              <a:satMod val="250000"/>
            </a:schemeClr>
          </a:gs>
        </a:gsLst>
        <a:path path="circle">
          <a:fillToRect l="15000" t="50000" r="85000" b="6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FCF62C811153A746A7846127A5B7E07D" ma:contentTypeVersion="0" ma:contentTypeDescription="Создание документа." ma:contentTypeScope="" ma:versionID="3db4f1f9d85d689f2675fbeec8d8626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0D2295E-DD2A-481E-AC2B-C9CF54B641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D378280-6D61-4B0A-9A2E-2F16A5DE35ED}">
  <ds:schemaRefs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8801B33-D4C7-408E-894C-F8FB61337E3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1125</TotalTime>
  <Words>723</Words>
  <Application>Microsoft Office PowerPoint</Application>
  <PresentationFormat>Экран (4:3)</PresentationFormat>
  <Paragraphs>93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Calibri</vt:lpstr>
      <vt:lpstr>Century Gothic</vt:lpstr>
      <vt:lpstr>Liberation Serif</vt:lpstr>
      <vt:lpstr>Times New Roman</vt:lpstr>
      <vt:lpstr>Wingdings 3</vt:lpstr>
      <vt:lpstr>Сектор</vt:lpstr>
      <vt:lpstr> ОТЧЕТ О ВЫПОЛНЕНИИ ПЛАНА МЕРОПРИЯТИЙ ПО ПРОТИВОДЕЙСТВИЮ КОРРУПЦИИ В 2019 году ВЕРХНЕСАЛДИНСКИЙ ГОРОДСКОЙ ОКРУГ   </vt:lpstr>
      <vt:lpstr>План мероприятий по противодействию коррупции на 2018 – 2020 годы, утвержден постановлением администрации Верхнесалдинского городского округа от 06.09.2018 № 2384 «Об утверждении лана мероприятий по противодействию коррупции в Верхнесалдинском городском округе на 2018-2020 годы»   В целях реализации положений законодательства Российской Федерации, подпункта «Б» пункта 3 Указа Президента Российской Федерации от 29 июня 2018 года № 378 «О национальном плане противодействия коррупции на 2018 – 2020 годы» и законодательства Свердловской области по вопросам противодействия коррупции, руководствуясь Уставом Верхнесалдинского городского округа, ПОСТАНОВЛЯЮ: 1.Утвердить План мероприятий по противодействию коррупции в Верхнесалдинском городском округе на 2018- 2020 годы. 2.Ответственным исполнителям Плана мероприятий по противодействию коррупции на 2018-2020 годы (далее-план) обеспечить своевременное выполнение мероприятий и представление докладов (нарастающим итогом) один раз в полугодие в группу по кадровому обеспечению администрации Верхнесалдинского городского округа до 10 июля отчетного периода и 11 января года, следующего за отчетным. 3.Настоящее постановление опубликовать в официальном печатном издании «Салдинская газета» и разместить на официальном сайте Верхнесалдинского городского округа http://www.v-salda.ru. 4.Настоящее постановление вступает в силу с момента его подписания. 5.Контроль за исполнением настоящего постановления оставляю за собой     Глава Верхнесалдинского городского округа                                                                                                  М.В. Савченко  </vt:lpstr>
      <vt:lpstr>Презентация PowerPoint</vt:lpstr>
      <vt:lpstr>Презентация PowerPoint</vt:lpstr>
      <vt:lpstr>       Деятельность комиссии по служебному поведению и урегулированию    конфликта интересов  ВЕРХНЕСАЛДИНСКОГО городского округа  Количество имеющихся комиссий по соблюдению требований к служебному поведению и урегулированию конфликта интересов: в 2018 году – 5 комиссий в 2019 году – 4 комиссии Количество проведенных заседаний комиссии : в 2018 году – 9 заседаний в 2019 году- 13 заседаний Количество служащих, в отношении которых рассмотрены материалы: в 2018 году- 9 муниципальных служащих в 2019 году – 24 муниципальных служащих Установлено: в 2018 году – 0 нарушений в 2019 году – 1 нарушение Привлечено по решениям комиссии: в 2018 году – 0 муниципальных служащих  в 2019 году – 1 муниципальный служащий</vt:lpstr>
      <vt:lpstr>Деятельность комиссии По КООРДИНАЦИИ РАБОТЫ ПО ПРОТИВОДЕЙСТВИЮ КОРРУПЦИИ в  ВЕРХНЕСАЛДИНСКОМ ГОРОДСКОМ ОКРУГЕ</vt:lpstr>
      <vt:lpstr>Организация приема сведений о доходах, расходах, об имуществе и обязательствах имущественного характера муниципальными служащими Верхнесалдинского городского округа</vt:lpstr>
      <vt:lpstr>Наполнение сайта Комиссии по координации работы по противодействию коррупции</vt:lpstr>
    </vt:vector>
  </TitlesOfParts>
  <Company>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Главы города Нижний Тагил В.Ю. Пинаева «О мерах по предупреждениюкоррупци»</dc:title>
  <dc:creator>Данилов Е.П.</dc:creator>
  <cp:lastModifiedBy>user</cp:lastModifiedBy>
  <cp:revision>124</cp:revision>
  <dcterms:created xsi:type="dcterms:W3CDTF">2019-06-21T08:46:11Z</dcterms:created>
  <dcterms:modified xsi:type="dcterms:W3CDTF">2020-01-27T09:23:39Z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0x010100FCF62C811153A746A7846127A5B7E07D</vt:lpwstr>
  </property>
</Properties>
</file>