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  <p:sldMasterId id="2147483660" r:id="rId2"/>
    <p:sldMasterId id="2147483696" r:id="rId3"/>
  </p:sldMasterIdLst>
  <p:notesMasterIdLst>
    <p:notesMasterId r:id="rId18"/>
  </p:notesMasterIdLst>
  <p:sldIdLst>
    <p:sldId id="256" r:id="rId4"/>
    <p:sldId id="364" r:id="rId5"/>
    <p:sldId id="379" r:id="rId6"/>
    <p:sldId id="381" r:id="rId7"/>
    <p:sldId id="383" r:id="rId8"/>
    <p:sldId id="384" r:id="rId9"/>
    <p:sldId id="386" r:id="rId10"/>
    <p:sldId id="388" r:id="rId11"/>
    <p:sldId id="389" r:id="rId12"/>
    <p:sldId id="391" r:id="rId13"/>
    <p:sldId id="387" r:id="rId14"/>
    <p:sldId id="393" r:id="rId15"/>
    <p:sldId id="392" r:id="rId16"/>
    <p:sldId id="259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00"/>
    <a:srgbClr val="10E0FC"/>
    <a:srgbClr val="3DCF44"/>
    <a:srgbClr val="800000"/>
    <a:srgbClr val="0000FF"/>
    <a:srgbClr val="DE0000"/>
    <a:srgbClr val="FFCC00"/>
    <a:srgbClr val="30CCDC"/>
    <a:srgbClr val="1E059B"/>
    <a:srgbClr val="DEF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24" autoAdjust="0"/>
    <p:restoredTop sz="93391" autoAdjust="0"/>
  </p:normalViewPr>
  <p:slideViewPr>
    <p:cSldViewPr>
      <p:cViewPr varScale="1">
        <p:scale>
          <a:sx n="109" d="100"/>
          <a:sy n="109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93D0D-0E03-4C16-8810-D8DD456EC69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6DB34A-26E3-4959-B2E6-C0EBDE22CF7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Послание Федеральному Собранию </a:t>
          </a:r>
          <a:br>
            <a:rPr lang="ru-RU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Российской Федерации 16 января 2020 года </a:t>
          </a:r>
          <a:br>
            <a:rPr lang="ru-RU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Президента Российской Федерации </a:t>
          </a:r>
          <a:br>
            <a:rPr lang="ru-RU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В.В. Путина</a:t>
          </a:r>
          <a:endParaRPr lang="ru-RU" sz="22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CFD140-3033-431A-9866-54F4C5B58A31}" type="parTrans" cxnId="{B55E6852-9D66-4C2C-BB47-FA98F89ADEEA}">
      <dgm:prSet/>
      <dgm:spPr/>
      <dgm:t>
        <a:bodyPr/>
        <a:lstStyle/>
        <a:p>
          <a:endParaRPr lang="ru-RU"/>
        </a:p>
      </dgm:t>
    </dgm:pt>
    <dgm:pt modelId="{31130F8F-96BE-470E-98DB-2C71D392613B}" type="sibTrans" cxnId="{B55E6852-9D66-4C2C-BB47-FA98F89ADEEA}">
      <dgm:prSet/>
      <dgm:spPr/>
      <dgm:t>
        <a:bodyPr/>
        <a:lstStyle/>
        <a:p>
          <a:endParaRPr lang="ru-RU"/>
        </a:p>
      </dgm:t>
    </dgm:pt>
    <dgm:pt modelId="{9DC431BD-0580-4145-AA36-C7AACA51B31C}" type="pres">
      <dgm:prSet presAssocID="{86C93D0D-0E03-4C16-8810-D8DD456EC6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FF3702-294E-4055-A544-0CB058D015F5}" type="pres">
      <dgm:prSet presAssocID="{DA6DB34A-26E3-4959-B2E6-C0EBDE22CF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5A0DA3-E651-4500-AFD3-93F7A1FA746B}" type="presOf" srcId="{86C93D0D-0E03-4C16-8810-D8DD456EC69C}" destId="{9DC431BD-0580-4145-AA36-C7AACA51B31C}" srcOrd="0" destOrd="0" presId="urn:microsoft.com/office/officeart/2005/8/layout/vList2"/>
    <dgm:cxn modelId="{B55E6852-9D66-4C2C-BB47-FA98F89ADEEA}" srcId="{86C93D0D-0E03-4C16-8810-D8DD456EC69C}" destId="{DA6DB34A-26E3-4959-B2E6-C0EBDE22CF7E}" srcOrd="0" destOrd="0" parTransId="{C8CFD140-3033-431A-9866-54F4C5B58A31}" sibTransId="{31130F8F-96BE-470E-98DB-2C71D392613B}"/>
    <dgm:cxn modelId="{DDA5C837-95EB-420A-82D2-916D65105940}" type="presOf" srcId="{DA6DB34A-26E3-4959-B2E6-C0EBDE22CF7E}" destId="{59FF3702-294E-4055-A544-0CB058D015F5}" srcOrd="0" destOrd="0" presId="urn:microsoft.com/office/officeart/2005/8/layout/vList2"/>
    <dgm:cxn modelId="{F1E4E2F0-FAAD-4A93-BF66-009EE58AC57B}" type="presParOf" srcId="{9DC431BD-0580-4145-AA36-C7AACA51B31C}" destId="{59FF3702-294E-4055-A544-0CB058D015F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FDE302-34AC-4DA4-A3B3-29935F742AA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EBACDC2-C425-49F9-AA4D-BE5E40147AFC}">
      <dgm:prSet phldrT="[Текст]" custT="1"/>
      <dgm:spPr/>
      <dgm:t>
        <a:bodyPr/>
        <a:lstStyle/>
        <a:p>
          <a:r>
            <a:rPr lang="ru-RU" sz="1400" b="1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Оказание содействия </a:t>
          </a:r>
          <a:r>
            <a:rPr lang="ru-RU" sz="14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ru-RU" sz="14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получении гражданином иных видов поддержки</a:t>
          </a:r>
        </a:p>
      </dgm:t>
    </dgm:pt>
    <dgm:pt modelId="{A57E2F31-6BA7-4DA3-A050-1691B69E6DED}" type="parTrans" cxnId="{E43EBC7F-338D-4925-9DCD-3FBAAD2E6555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2FDBE12E-A743-4562-805B-7F89979E3831}" type="sibTrans" cxnId="{E43EBC7F-338D-4925-9DCD-3FBAAD2E6555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19AD344F-BF2C-4D6E-A29D-9A6DEFDC18E3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 целью реализации указанных мероприятий, исходя из условий жизни гражданина (семьи гражданина)</a:t>
          </a:r>
        </a:p>
      </dgm:t>
    </dgm:pt>
    <dgm:pt modelId="{CF9CC48E-98BB-4542-A2B8-9278F7481B7B}" type="parTrans" cxnId="{DD5A7EF4-8B15-44B8-ADB5-9A136A0683C3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3FCE2558-B238-4EA5-9B13-69166B493B8C}" type="sibTrans" cxnId="{DD5A7EF4-8B15-44B8-ADB5-9A136A0683C3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31246436-3C63-4C80-BDBE-CE3617B1140D}">
      <dgm:prSet phldrT="[Текст]" custT="1"/>
      <dgm:spPr/>
      <dgm:t>
        <a:bodyPr/>
        <a:lstStyle/>
        <a:p>
          <a:r>
            <a:rPr lang="ru-RU" sz="1400" b="1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Осуществление ежемесячного контроля</a:t>
          </a:r>
          <a:r>
            <a:rPr lang="ru-RU" sz="14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ru-RU" sz="14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 выполнением обязательств, предусмотренных социальным контрактом</a:t>
          </a:r>
        </a:p>
      </dgm:t>
    </dgm:pt>
    <dgm:pt modelId="{57AF7B9C-8573-440B-92A5-F5722DEC6147}" type="parTrans" cxnId="{4B3273A8-B434-4BBE-8B7F-8AB0A06454F2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44D4A35A-3ABC-40B1-8664-90DAF0FDF6C1}" type="sibTrans" cxnId="{4B3273A8-B434-4BBE-8B7F-8AB0A06454F2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A2220227-BCD8-440C-B0DA-83EBECE71D4E}">
      <dgm:prSet phldrT="[Текст]" custT="1"/>
      <dgm:spPr/>
      <dgm:t>
        <a:bodyPr/>
        <a:lstStyle/>
        <a:p>
          <a:r>
            <a:rPr lang="ru-RU" sz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Контроль за целевым использованием выплаченных денежных средств</a:t>
          </a:r>
        </a:p>
      </dgm:t>
    </dgm:pt>
    <dgm:pt modelId="{E0AE481C-B9F7-4E6B-A188-C1E4EE7DB1F9}" type="parTrans" cxnId="{9876D1A7-E32C-41D5-9E13-1AF40F822F04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262EDC7E-9838-4A87-A048-AA413361305A}" type="sibTrans" cxnId="{9876D1A7-E32C-41D5-9E13-1AF40F822F04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C19A3EA6-C35A-4C2D-AD9E-BADB0B2C72F0}">
      <dgm:prSet phldrT="[Текст]" custT="1"/>
      <dgm:spPr/>
      <dgm:t>
        <a:bodyPr/>
        <a:lstStyle/>
        <a:p>
          <a:r>
            <a:rPr lang="ru-RU" sz="1400" b="1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Прекращение </a:t>
          </a:r>
          <a:br>
            <a:rPr lang="ru-RU" sz="1400" b="1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предоставления денежной выплаты и (или) возмещение расходов</a:t>
          </a:r>
        </a:p>
      </dgm:t>
    </dgm:pt>
    <dgm:pt modelId="{10164D32-F576-45ED-BEBF-BBAD2C4A67B0}" type="parTrans" cxnId="{2B4F236C-B3F3-4241-9C75-1E967D17B23E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2421179A-1556-49DD-901C-D7F4C063337D}" type="sibTrans" cxnId="{2B4F236C-B3F3-4241-9C75-1E967D17B23E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3F7FFAF7-5D0E-4691-A948-23012A62D7D1}">
      <dgm:prSet phldrT="[Текст]" custT="1"/>
      <dgm:spPr/>
      <dgm:t>
        <a:bodyPr/>
        <a:lstStyle/>
        <a:p>
          <a:r>
            <a:rPr lang="ru-RU" sz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случае неисполнения (несвоевременного исполнения) гражданином мероприятий программы социальной адаптации</a:t>
          </a:r>
        </a:p>
      </dgm:t>
    </dgm:pt>
    <dgm:pt modelId="{806EC231-0B45-420F-A832-802447292DF0}" type="parTrans" cxnId="{18B6DA32-7641-45B8-9CD0-BB1FA8C5F8BD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3AF0BDA6-ED7B-4B7E-80D9-C3C26C4EC436}" type="sibTrans" cxnId="{18B6DA32-7641-45B8-9CD0-BB1FA8C5F8BD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AD20537F-35DB-469E-A53C-B1C7FF5F6544}">
      <dgm:prSet custT="1"/>
      <dgm:spPr/>
      <dgm:t>
        <a:bodyPr/>
        <a:lstStyle/>
        <a:p>
          <a:r>
            <a:rPr lang="ru-RU" sz="1400" b="1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Подготовка заключения </a:t>
          </a:r>
          <a:br>
            <a:rPr lang="ru-RU" sz="1400" b="1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 оценке выполнения мероприятий программы социальной адаптации или о продлении срока действия социального контракта </a:t>
          </a:r>
        </a:p>
      </dgm:t>
    </dgm:pt>
    <dgm:pt modelId="{AF9DCD07-E77A-4F5E-B06F-5D91D8F3F403}" type="parTrans" cxnId="{BFB5D498-B3A9-4AA3-B047-2BE30FCBBE3E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C55091DB-5B9C-4ADB-A0EB-58FAC4B0C388}" type="sibTrans" cxnId="{BFB5D498-B3A9-4AA3-B047-2BE30FCBBE3E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396C1654-729D-4E9C-AA57-E9A3D95B676E}" type="pres">
      <dgm:prSet presAssocID="{C5FDE302-34AC-4DA4-A3B3-29935F742AA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2B09766-B374-4565-B123-4A8F782D51B2}" type="pres">
      <dgm:prSet presAssocID="{AEBACDC2-C425-49F9-AA4D-BE5E40147AFC}" presName="composite" presStyleCnt="0"/>
      <dgm:spPr/>
    </dgm:pt>
    <dgm:pt modelId="{B95873A4-3B3E-4EDA-9E18-62668A91B958}" type="pres">
      <dgm:prSet presAssocID="{AEBACDC2-C425-49F9-AA4D-BE5E40147AFC}" presName="bentUpArrow1" presStyleLbl="alignImgPlace1" presStyleIdx="0" presStyleCnt="3" custScaleX="67036" custLinFactNeighborX="-34424" custLinFactNeighborY="1188"/>
      <dgm:spPr>
        <a:solidFill>
          <a:srgbClr val="FF0000">
            <a:alpha val="7000"/>
          </a:srgbClr>
        </a:solidFill>
      </dgm:spPr>
    </dgm:pt>
    <dgm:pt modelId="{8B6F2CC7-2382-4C93-B870-8DA4377B220B}" type="pres">
      <dgm:prSet presAssocID="{AEBACDC2-C425-49F9-AA4D-BE5E40147AFC}" presName="ParentText" presStyleLbl="node1" presStyleIdx="0" presStyleCnt="4" custScaleX="143746" custLinFactNeighborX="9609" custLinFactNeighborY="21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44F8F-B2FC-465A-BF4B-7257B2495229}" type="pres">
      <dgm:prSet presAssocID="{AEBACDC2-C425-49F9-AA4D-BE5E40147AFC}" presName="ChildText" presStyleLbl="revTx" presStyleIdx="0" presStyleCnt="3" custScaleX="209032" custLinFactX="8421" custLinFactNeighborX="100000" custLinFactNeighborY="14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B25EA-8D94-4D58-BABF-587689B74828}" type="pres">
      <dgm:prSet presAssocID="{2FDBE12E-A743-4562-805B-7F89979E3831}" presName="sibTrans" presStyleCnt="0"/>
      <dgm:spPr/>
    </dgm:pt>
    <dgm:pt modelId="{0BABDE7D-CF33-4E6A-B254-8606E221241B}" type="pres">
      <dgm:prSet presAssocID="{31246436-3C63-4C80-BDBE-CE3617B1140D}" presName="composite" presStyleCnt="0"/>
      <dgm:spPr/>
    </dgm:pt>
    <dgm:pt modelId="{5FFB8C8A-F69F-4BF4-9EE6-356E1A146810}" type="pres">
      <dgm:prSet presAssocID="{31246436-3C63-4C80-BDBE-CE3617B1140D}" presName="bentUpArrow1" presStyleLbl="alignImgPlace1" presStyleIdx="1" presStyleCnt="3" custScaleX="69646" custLinFactX="-50175" custLinFactNeighborX="-100000" custLinFactNeighborY="-3794"/>
      <dgm:spPr>
        <a:solidFill>
          <a:srgbClr val="FF0000">
            <a:alpha val="5000"/>
          </a:srgbClr>
        </a:solidFill>
      </dgm:spPr>
    </dgm:pt>
    <dgm:pt modelId="{00AF7400-D5C3-468A-BE65-75AB671A2930}" type="pres">
      <dgm:prSet presAssocID="{31246436-3C63-4C80-BDBE-CE3617B1140D}" presName="ParentText" presStyleLbl="node1" presStyleIdx="1" presStyleCnt="4" custScaleX="190280" custScaleY="108855" custLinFactNeighborX="-46793" custLinFactNeighborY="-42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88A99-6EE6-4692-9D6C-2E67C39BA257}" type="pres">
      <dgm:prSet presAssocID="{31246436-3C63-4C80-BDBE-CE3617B1140D}" presName="ChildText" presStyleLbl="revTx" presStyleIdx="1" presStyleCnt="3" custScaleX="313391" custLinFactX="8358" custLinFactNeighborX="100000" custLinFactNeighborY="-158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756DE-CA7B-40C4-B757-3C4DD6BEEA94}" type="pres">
      <dgm:prSet presAssocID="{44D4A35A-3ABC-40B1-8664-90DAF0FDF6C1}" presName="sibTrans" presStyleCnt="0"/>
      <dgm:spPr/>
    </dgm:pt>
    <dgm:pt modelId="{219D5FF5-13FC-45F8-9A69-84116F5A7E39}" type="pres">
      <dgm:prSet presAssocID="{C19A3EA6-C35A-4C2D-AD9E-BADB0B2C72F0}" presName="composite" presStyleCnt="0"/>
      <dgm:spPr/>
    </dgm:pt>
    <dgm:pt modelId="{451B3A9C-262F-4FC7-B6D7-963BB81C4ACA}" type="pres">
      <dgm:prSet presAssocID="{C19A3EA6-C35A-4C2D-AD9E-BADB0B2C72F0}" presName="bentUpArrow1" presStyleLbl="alignImgPlace1" presStyleIdx="2" presStyleCnt="3" custScaleX="72027" custLinFactX="-100000" custLinFactNeighborX="-108636" custLinFactNeighborY="-3680"/>
      <dgm:spPr>
        <a:solidFill>
          <a:srgbClr val="FF0000">
            <a:alpha val="7000"/>
          </a:srgbClr>
        </a:solidFill>
      </dgm:spPr>
    </dgm:pt>
    <dgm:pt modelId="{2DB52F84-D555-44EA-9AEE-0C918E90AC89}" type="pres">
      <dgm:prSet presAssocID="{C19A3EA6-C35A-4C2D-AD9E-BADB0B2C72F0}" presName="ParentText" presStyleLbl="node1" presStyleIdx="2" presStyleCnt="4" custScaleX="168210" custLinFactNeighborX="-98497" custLinFactNeighborY="-47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455C6-75DA-4B73-BAA3-5CD24808F778}" type="pres">
      <dgm:prSet presAssocID="{C19A3EA6-C35A-4C2D-AD9E-BADB0B2C72F0}" presName="ChildText" presStyleLbl="revTx" presStyleIdx="2" presStyleCnt="3" custScaleX="242243" custLinFactNeighborX="-14195" custLinFactNeighborY="44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F776A-4421-45BF-B9A0-0D4FF385FB1B}" type="pres">
      <dgm:prSet presAssocID="{2421179A-1556-49DD-901C-D7F4C063337D}" presName="sibTrans" presStyleCnt="0"/>
      <dgm:spPr/>
    </dgm:pt>
    <dgm:pt modelId="{CA9877FB-2C4E-4E32-9CF0-3B2C031C56BD}" type="pres">
      <dgm:prSet presAssocID="{AD20537F-35DB-469E-A53C-B1C7FF5F6544}" presName="composite" presStyleCnt="0"/>
      <dgm:spPr/>
    </dgm:pt>
    <dgm:pt modelId="{5F543F8B-C4C1-4EF6-94FE-C268C389137E}" type="pres">
      <dgm:prSet presAssocID="{AD20537F-35DB-469E-A53C-B1C7FF5F6544}" presName="ParentText" presStyleLbl="node1" presStyleIdx="3" presStyleCnt="4" custScaleX="169735" custScaleY="148181" custLinFactX="-47134" custLinFactNeighborX="-100000" custLinFactNeighborY="-29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246AAD-80F3-45C9-AA31-E3FCE77B67CA}" type="presOf" srcId="{C5FDE302-34AC-4DA4-A3B3-29935F742AAB}" destId="{396C1654-729D-4E9C-AA57-E9A3D95B676E}" srcOrd="0" destOrd="0" presId="urn:microsoft.com/office/officeart/2005/8/layout/StepDownProcess"/>
    <dgm:cxn modelId="{DD5A7EF4-8B15-44B8-ADB5-9A136A0683C3}" srcId="{AEBACDC2-C425-49F9-AA4D-BE5E40147AFC}" destId="{19AD344F-BF2C-4D6E-A29D-9A6DEFDC18E3}" srcOrd="0" destOrd="0" parTransId="{CF9CC48E-98BB-4542-A2B8-9278F7481B7B}" sibTransId="{3FCE2558-B238-4EA5-9B13-69166B493B8C}"/>
    <dgm:cxn modelId="{821D8DDE-E3DF-4FD7-9464-AC6C1F346607}" type="presOf" srcId="{C19A3EA6-C35A-4C2D-AD9E-BADB0B2C72F0}" destId="{2DB52F84-D555-44EA-9AEE-0C918E90AC89}" srcOrd="0" destOrd="0" presId="urn:microsoft.com/office/officeart/2005/8/layout/StepDownProcess"/>
    <dgm:cxn modelId="{2B4F236C-B3F3-4241-9C75-1E967D17B23E}" srcId="{C5FDE302-34AC-4DA4-A3B3-29935F742AAB}" destId="{C19A3EA6-C35A-4C2D-AD9E-BADB0B2C72F0}" srcOrd="2" destOrd="0" parTransId="{10164D32-F576-45ED-BEBF-BBAD2C4A67B0}" sibTransId="{2421179A-1556-49DD-901C-D7F4C063337D}"/>
    <dgm:cxn modelId="{4B3273A8-B434-4BBE-8B7F-8AB0A06454F2}" srcId="{C5FDE302-34AC-4DA4-A3B3-29935F742AAB}" destId="{31246436-3C63-4C80-BDBE-CE3617B1140D}" srcOrd="1" destOrd="0" parTransId="{57AF7B9C-8573-440B-92A5-F5722DEC6147}" sibTransId="{44D4A35A-3ABC-40B1-8664-90DAF0FDF6C1}"/>
    <dgm:cxn modelId="{A0DB0B66-1231-47B2-BA3D-BD534B3527F6}" type="presOf" srcId="{31246436-3C63-4C80-BDBE-CE3617B1140D}" destId="{00AF7400-D5C3-468A-BE65-75AB671A2930}" srcOrd="0" destOrd="0" presId="urn:microsoft.com/office/officeart/2005/8/layout/StepDownProcess"/>
    <dgm:cxn modelId="{18B6DA32-7641-45B8-9CD0-BB1FA8C5F8BD}" srcId="{C19A3EA6-C35A-4C2D-AD9E-BADB0B2C72F0}" destId="{3F7FFAF7-5D0E-4691-A948-23012A62D7D1}" srcOrd="0" destOrd="0" parTransId="{806EC231-0B45-420F-A832-802447292DF0}" sibTransId="{3AF0BDA6-ED7B-4B7E-80D9-C3C26C4EC436}"/>
    <dgm:cxn modelId="{E43EBC7F-338D-4925-9DCD-3FBAAD2E6555}" srcId="{C5FDE302-34AC-4DA4-A3B3-29935F742AAB}" destId="{AEBACDC2-C425-49F9-AA4D-BE5E40147AFC}" srcOrd="0" destOrd="0" parTransId="{A57E2F31-6BA7-4DA3-A050-1691B69E6DED}" sibTransId="{2FDBE12E-A743-4562-805B-7F89979E3831}"/>
    <dgm:cxn modelId="{38A438EE-FF81-450E-B08B-299687CD43E9}" type="presOf" srcId="{AD20537F-35DB-469E-A53C-B1C7FF5F6544}" destId="{5F543F8B-C4C1-4EF6-94FE-C268C389137E}" srcOrd="0" destOrd="0" presId="urn:microsoft.com/office/officeart/2005/8/layout/StepDownProcess"/>
    <dgm:cxn modelId="{7BB28308-63A4-4083-A433-8F1A5AB15561}" type="presOf" srcId="{3F7FFAF7-5D0E-4691-A948-23012A62D7D1}" destId="{52C455C6-75DA-4B73-BAA3-5CD24808F778}" srcOrd="0" destOrd="0" presId="urn:microsoft.com/office/officeart/2005/8/layout/StepDownProcess"/>
    <dgm:cxn modelId="{2ADA319D-4413-4781-B015-E22E35AFD1FC}" type="presOf" srcId="{A2220227-BCD8-440C-B0DA-83EBECE71D4E}" destId="{1EF88A99-6EE6-4692-9D6C-2E67C39BA257}" srcOrd="0" destOrd="0" presId="urn:microsoft.com/office/officeart/2005/8/layout/StepDownProcess"/>
    <dgm:cxn modelId="{C37332CD-D5F9-4144-BAF7-45F5388D9ABA}" type="presOf" srcId="{AEBACDC2-C425-49F9-AA4D-BE5E40147AFC}" destId="{8B6F2CC7-2382-4C93-B870-8DA4377B220B}" srcOrd="0" destOrd="0" presId="urn:microsoft.com/office/officeart/2005/8/layout/StepDownProcess"/>
    <dgm:cxn modelId="{9876D1A7-E32C-41D5-9E13-1AF40F822F04}" srcId="{31246436-3C63-4C80-BDBE-CE3617B1140D}" destId="{A2220227-BCD8-440C-B0DA-83EBECE71D4E}" srcOrd="0" destOrd="0" parTransId="{E0AE481C-B9F7-4E6B-A188-C1E4EE7DB1F9}" sibTransId="{262EDC7E-9838-4A87-A048-AA413361305A}"/>
    <dgm:cxn modelId="{33817A5A-99F8-4BB3-ADA4-90F1FC05CFCF}" type="presOf" srcId="{19AD344F-BF2C-4D6E-A29D-9A6DEFDC18E3}" destId="{D2A44F8F-B2FC-465A-BF4B-7257B2495229}" srcOrd="0" destOrd="0" presId="urn:microsoft.com/office/officeart/2005/8/layout/StepDownProcess"/>
    <dgm:cxn modelId="{BFB5D498-B3A9-4AA3-B047-2BE30FCBBE3E}" srcId="{C5FDE302-34AC-4DA4-A3B3-29935F742AAB}" destId="{AD20537F-35DB-469E-A53C-B1C7FF5F6544}" srcOrd="3" destOrd="0" parTransId="{AF9DCD07-E77A-4F5E-B06F-5D91D8F3F403}" sibTransId="{C55091DB-5B9C-4ADB-A0EB-58FAC4B0C388}"/>
    <dgm:cxn modelId="{CEEC92B1-3E0E-4A1D-8CA4-F37F74F4D5D6}" type="presParOf" srcId="{396C1654-729D-4E9C-AA57-E9A3D95B676E}" destId="{12B09766-B374-4565-B123-4A8F782D51B2}" srcOrd="0" destOrd="0" presId="urn:microsoft.com/office/officeart/2005/8/layout/StepDownProcess"/>
    <dgm:cxn modelId="{AAD4BD4B-0A58-45D8-A9DE-B06CA32E7952}" type="presParOf" srcId="{12B09766-B374-4565-B123-4A8F782D51B2}" destId="{B95873A4-3B3E-4EDA-9E18-62668A91B958}" srcOrd="0" destOrd="0" presId="urn:microsoft.com/office/officeart/2005/8/layout/StepDownProcess"/>
    <dgm:cxn modelId="{4D4009DF-36EE-49CB-9DC2-280BE4484325}" type="presParOf" srcId="{12B09766-B374-4565-B123-4A8F782D51B2}" destId="{8B6F2CC7-2382-4C93-B870-8DA4377B220B}" srcOrd="1" destOrd="0" presId="urn:microsoft.com/office/officeart/2005/8/layout/StepDownProcess"/>
    <dgm:cxn modelId="{5A4D2360-8A6C-459C-A04C-6F66AF839D0A}" type="presParOf" srcId="{12B09766-B374-4565-B123-4A8F782D51B2}" destId="{D2A44F8F-B2FC-465A-BF4B-7257B2495229}" srcOrd="2" destOrd="0" presId="urn:microsoft.com/office/officeart/2005/8/layout/StepDownProcess"/>
    <dgm:cxn modelId="{7700C44F-8928-4AF9-A6BF-3FA0B38BC525}" type="presParOf" srcId="{396C1654-729D-4E9C-AA57-E9A3D95B676E}" destId="{536B25EA-8D94-4D58-BABF-587689B74828}" srcOrd="1" destOrd="0" presId="urn:microsoft.com/office/officeart/2005/8/layout/StepDownProcess"/>
    <dgm:cxn modelId="{2EC8006B-5901-4057-A416-10575C6963A3}" type="presParOf" srcId="{396C1654-729D-4E9C-AA57-E9A3D95B676E}" destId="{0BABDE7D-CF33-4E6A-B254-8606E221241B}" srcOrd="2" destOrd="0" presId="urn:microsoft.com/office/officeart/2005/8/layout/StepDownProcess"/>
    <dgm:cxn modelId="{25638DE5-1ED5-499A-86B9-97A9B605A6B7}" type="presParOf" srcId="{0BABDE7D-CF33-4E6A-B254-8606E221241B}" destId="{5FFB8C8A-F69F-4BF4-9EE6-356E1A146810}" srcOrd="0" destOrd="0" presId="urn:microsoft.com/office/officeart/2005/8/layout/StepDownProcess"/>
    <dgm:cxn modelId="{3F1F921A-21E6-4E57-A20A-6995FB5F0E88}" type="presParOf" srcId="{0BABDE7D-CF33-4E6A-B254-8606E221241B}" destId="{00AF7400-D5C3-468A-BE65-75AB671A2930}" srcOrd="1" destOrd="0" presId="urn:microsoft.com/office/officeart/2005/8/layout/StepDownProcess"/>
    <dgm:cxn modelId="{D98F7ACA-55DC-45F4-A4FA-71974AAA3C92}" type="presParOf" srcId="{0BABDE7D-CF33-4E6A-B254-8606E221241B}" destId="{1EF88A99-6EE6-4692-9D6C-2E67C39BA257}" srcOrd="2" destOrd="0" presId="urn:microsoft.com/office/officeart/2005/8/layout/StepDownProcess"/>
    <dgm:cxn modelId="{7B2FCCB2-2512-4C4B-ACA2-B6A0F0D86616}" type="presParOf" srcId="{396C1654-729D-4E9C-AA57-E9A3D95B676E}" destId="{434756DE-CA7B-40C4-B757-3C4DD6BEEA94}" srcOrd="3" destOrd="0" presId="urn:microsoft.com/office/officeart/2005/8/layout/StepDownProcess"/>
    <dgm:cxn modelId="{DB2E00CE-4D48-4632-B5DA-E74DC8B6F991}" type="presParOf" srcId="{396C1654-729D-4E9C-AA57-E9A3D95B676E}" destId="{219D5FF5-13FC-45F8-9A69-84116F5A7E39}" srcOrd="4" destOrd="0" presId="urn:microsoft.com/office/officeart/2005/8/layout/StepDownProcess"/>
    <dgm:cxn modelId="{F65DC06A-74EA-474A-A8B5-6E3207B2A6DB}" type="presParOf" srcId="{219D5FF5-13FC-45F8-9A69-84116F5A7E39}" destId="{451B3A9C-262F-4FC7-B6D7-963BB81C4ACA}" srcOrd="0" destOrd="0" presId="urn:microsoft.com/office/officeart/2005/8/layout/StepDownProcess"/>
    <dgm:cxn modelId="{680FB8DD-9B34-4DB6-ACCF-403CA213774B}" type="presParOf" srcId="{219D5FF5-13FC-45F8-9A69-84116F5A7E39}" destId="{2DB52F84-D555-44EA-9AEE-0C918E90AC89}" srcOrd="1" destOrd="0" presId="urn:microsoft.com/office/officeart/2005/8/layout/StepDownProcess"/>
    <dgm:cxn modelId="{69D0B133-ED19-4EDD-9967-0E9694D7E571}" type="presParOf" srcId="{219D5FF5-13FC-45F8-9A69-84116F5A7E39}" destId="{52C455C6-75DA-4B73-BAA3-5CD24808F778}" srcOrd="2" destOrd="0" presId="urn:microsoft.com/office/officeart/2005/8/layout/StepDownProcess"/>
    <dgm:cxn modelId="{FCC88F48-BE92-4A13-BE1A-C089EC1C23B3}" type="presParOf" srcId="{396C1654-729D-4E9C-AA57-E9A3D95B676E}" destId="{52AF776A-4421-45BF-B9A0-0D4FF385FB1B}" srcOrd="5" destOrd="0" presId="urn:microsoft.com/office/officeart/2005/8/layout/StepDownProcess"/>
    <dgm:cxn modelId="{D9389D43-3640-4261-8E18-987BFCF069A2}" type="presParOf" srcId="{396C1654-729D-4E9C-AA57-E9A3D95B676E}" destId="{CA9877FB-2C4E-4E32-9CF0-3B2C031C56BD}" srcOrd="6" destOrd="0" presId="urn:microsoft.com/office/officeart/2005/8/layout/StepDownProcess"/>
    <dgm:cxn modelId="{34CB4612-BC4E-4277-8EB0-12D8A1DF9B83}" type="presParOf" srcId="{CA9877FB-2C4E-4E32-9CF0-3B2C031C56BD}" destId="{5F543F8B-C4C1-4EF6-94FE-C268C389137E}" srcOrd="0" destOrd="0" presId="urn:microsoft.com/office/officeart/2005/8/layout/StepDownProcess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91"/>
          </a:xfrm>
          <a:prstGeom prst="rect">
            <a:avLst/>
          </a:prstGeom>
        </p:spPr>
        <p:txBody>
          <a:bodyPr vert="horz" lIns="92051" tIns="46025" rIns="92051" bIns="4602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99091"/>
          </a:xfrm>
          <a:prstGeom prst="rect">
            <a:avLst/>
          </a:prstGeom>
        </p:spPr>
        <p:txBody>
          <a:bodyPr vert="horz" lIns="92051" tIns="46025" rIns="92051" bIns="46025" rtlCol="0"/>
          <a:lstStyle>
            <a:lvl1pPr algn="r">
              <a:defRPr sz="1200"/>
            </a:lvl1pPr>
          </a:lstStyle>
          <a:p>
            <a:fld id="{1C0CD100-4ADB-4337-A044-0F8BE8530D84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1" tIns="46025" rIns="92051" bIns="4602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2051" tIns="46025" rIns="92051" bIns="4602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7"/>
            <a:ext cx="2971800" cy="499090"/>
          </a:xfrm>
          <a:prstGeom prst="rect">
            <a:avLst/>
          </a:prstGeom>
        </p:spPr>
        <p:txBody>
          <a:bodyPr vert="horz" lIns="92051" tIns="46025" rIns="92051" bIns="4602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6" y="9448187"/>
            <a:ext cx="2971800" cy="499090"/>
          </a:xfrm>
          <a:prstGeom prst="rect">
            <a:avLst/>
          </a:prstGeom>
        </p:spPr>
        <p:txBody>
          <a:bodyPr vert="horz" lIns="92051" tIns="46025" rIns="92051" bIns="46025" rtlCol="0" anchor="b"/>
          <a:lstStyle>
            <a:lvl1pPr algn="r">
              <a:defRPr sz="1200"/>
            </a:lvl1pPr>
          </a:lstStyle>
          <a:p>
            <a:fld id="{7AE99D19-2511-4E93-A282-E6D62423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047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99D19-2511-4E93-A282-E6D624236C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34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CEF6-AB33-4436-BDE3-49D0D0043FBD}" type="datetime1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6762-1758-4A6A-ACA7-B831613ABEAE}" type="datetime1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2C93-6CDB-477E-BF6D-797E9F214F54}" type="datetime1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D515-7D24-4FA0-929F-CC4498C57A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8AC7-0191-4E7F-AA2C-567A816E43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80CF-966D-4670-90BF-24978AA967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E67E-1E43-4CCD-9FD8-2773EEF9AC8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3E2-10DE-43DD-80DA-A58B9814D99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C011-C301-4947-9C59-5C604266C4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8846-50ED-49FE-9DBB-43620EEEA8F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8D0F-C555-4446-8833-CDCCA48FBF8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6973-2CE9-4A03-B6FC-000003EE4EDE}" type="datetime1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A266-C76A-459F-9BF5-B5A18A2235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D32C-9E10-4A64-AB97-D36DFB7351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AC61-5440-4377-8484-A93B8728F9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813" y="1988841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2613" y="3861048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0" y="6678360"/>
            <a:ext cx="9144000" cy="88460"/>
            <a:chOff x="135060" y="6381328"/>
            <a:chExt cx="8849966" cy="88460"/>
          </a:xfrm>
        </p:grpSpPr>
        <p:sp>
          <p:nvSpPr>
            <p:cNvPr id="29" name="Скругленный прямоугольник 28"/>
            <p:cNvSpPr/>
            <p:nvPr userDrawn="1"/>
          </p:nvSpPr>
          <p:spPr>
            <a:xfrm flipV="1">
              <a:off x="135060" y="6411328"/>
              <a:ext cx="8846775" cy="5846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Скругленный прямоугольник 19"/>
            <p:cNvSpPr/>
            <p:nvPr userDrawn="1"/>
          </p:nvSpPr>
          <p:spPr>
            <a:xfrm flipV="1">
              <a:off x="138251" y="6381328"/>
              <a:ext cx="8846775" cy="1800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8" name="Rounded Rectangle 13"/>
          <p:cNvSpPr/>
          <p:nvPr userDrawn="1"/>
        </p:nvSpPr>
        <p:spPr>
          <a:xfrm>
            <a:off x="0" y="1"/>
            <a:ext cx="9141162" cy="822419"/>
          </a:xfrm>
          <a:prstGeom prst="roundRect">
            <a:avLst>
              <a:gd name="adj" fmla="val 3362"/>
            </a:avLst>
          </a:prstGeom>
          <a:gradFill>
            <a:gsLst>
              <a:gs pos="100000">
                <a:srgbClr val="F5A540">
                  <a:lumMod val="100000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 noChangeAspect="1"/>
          </p:cNvGrpSpPr>
          <p:nvPr userDrawn="1"/>
        </p:nvGrpSpPr>
        <p:grpSpPr bwMode="hidden">
          <a:xfrm>
            <a:off x="-362" y="189734"/>
            <a:ext cx="9141524" cy="71898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40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46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7" name="Прямоугольник 46"/>
          <p:cNvSpPr/>
          <p:nvPr userDrawn="1"/>
        </p:nvSpPr>
        <p:spPr>
          <a:xfrm>
            <a:off x="1132189" y="-51101"/>
            <a:ext cx="7200800" cy="48167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kern="1100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latin typeface="Arial Black" pitchFamily="34" charset="0"/>
                <a:ea typeface="Calibri"/>
                <a:cs typeface="Times New Roman"/>
              </a:rPr>
              <a:t>Правительство Свердловской области                                                                Министерство социальной политики Свердловской области</a:t>
            </a:r>
            <a:endParaRPr lang="ru-RU" sz="1100" kern="1100" dirty="0">
              <a:ln w="10160">
                <a:noFill/>
                <a:prstDash val="solid"/>
              </a:ln>
              <a:solidFill>
                <a:srgbClr val="0070C0"/>
              </a:solidFill>
              <a:latin typeface="Arial Black" pitchFamily="34" charset="0"/>
              <a:ea typeface="Calibri"/>
              <a:cs typeface="Times New Roman"/>
            </a:endParaRPr>
          </a:p>
        </p:txBody>
      </p:sp>
      <p:pic>
        <p:nvPicPr>
          <p:cNvPr id="48" name="Picture 2" descr="C:\Users\korkin\Pictures\птичк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2389"/>
            <a:ext cx="1312717" cy="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9" y="1772818"/>
            <a:ext cx="7408333" cy="475252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653536" cy="93610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93610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1988840"/>
            <a:ext cx="3822192" cy="4536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88840"/>
            <a:ext cx="3822192" cy="4536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 userDrawn="1"/>
        </p:nvGrpSpPr>
        <p:grpSpPr bwMode="hidden">
          <a:xfrm>
            <a:off x="-362" y="173961"/>
            <a:ext cx="9141524" cy="51321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3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-5694"/>
            <a:ext cx="539551" cy="48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2527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3"/>
            <a:ext cx="3822192" cy="639763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3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7D307849-3B6F-4F01-BD26-44ED2C2B018B}" type="datetime1">
              <a:rPr lang="ru-RU" smtClean="0">
                <a:solidFill>
                  <a:prstClr val="black"/>
                </a:solidFill>
              </a:rPr>
              <a:t>18.06.2021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40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4"/>
            <a:ext cx="1161826" cy="365125"/>
          </a:xfrm>
          <a:prstGeom prst="rect">
            <a:avLst/>
          </a:prstGeom>
        </p:spPr>
        <p:txBody>
          <a:bodyPr/>
          <a:lstStyle/>
          <a:p>
            <a:fld id="{52A6A2ED-C77A-46D0-9BDA-59A15A90B5E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2527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1" y="1340769"/>
            <a:ext cx="4114800" cy="1427833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1" y="2785533"/>
            <a:ext cx="4114800" cy="337977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536" y="1371600"/>
            <a:ext cx="4104456" cy="42176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6" name="Rounded Rectangle 13"/>
          <p:cNvSpPr/>
          <p:nvPr userDrawn="1"/>
        </p:nvSpPr>
        <p:spPr>
          <a:xfrm>
            <a:off x="0" y="1"/>
            <a:ext cx="9141162" cy="822419"/>
          </a:xfrm>
          <a:prstGeom prst="roundRect">
            <a:avLst>
              <a:gd name="adj" fmla="val 3362"/>
            </a:avLst>
          </a:prstGeom>
          <a:gradFill>
            <a:gsLst>
              <a:gs pos="100000">
                <a:srgbClr val="F5A540">
                  <a:lumMod val="100000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 noChangeAspect="1"/>
          </p:cNvGrpSpPr>
          <p:nvPr userDrawn="1"/>
        </p:nvGrpSpPr>
        <p:grpSpPr bwMode="hidden">
          <a:xfrm>
            <a:off x="-362" y="189734"/>
            <a:ext cx="9141524" cy="71898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28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32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3" name="Прямоугольник 32"/>
          <p:cNvSpPr/>
          <p:nvPr userDrawn="1"/>
        </p:nvSpPr>
        <p:spPr>
          <a:xfrm>
            <a:off x="1132189" y="-51101"/>
            <a:ext cx="7200800" cy="48167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kern="1100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latin typeface="Arial Black" pitchFamily="34" charset="0"/>
                <a:ea typeface="Calibri"/>
                <a:cs typeface="Times New Roman"/>
              </a:rPr>
              <a:t>Правительство Свердловской области                                                                Министерство социальной политики Свердловской области</a:t>
            </a:r>
            <a:endParaRPr lang="ru-RU" sz="1100" kern="1100" dirty="0">
              <a:ln w="10160">
                <a:noFill/>
                <a:prstDash val="solid"/>
              </a:ln>
              <a:solidFill>
                <a:srgbClr val="0070C0"/>
              </a:solidFill>
              <a:latin typeface="Arial Black" pitchFamily="34" charset="0"/>
              <a:ea typeface="Calibri"/>
              <a:cs typeface="Times New Roman"/>
            </a:endParaRPr>
          </a:p>
        </p:txBody>
      </p:sp>
      <p:pic>
        <p:nvPicPr>
          <p:cNvPr id="34" name="Picture 2" descr="C:\Users\korkin\Pictures\птичк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2389"/>
            <a:ext cx="1312717" cy="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16"/>
          <p:cNvGrpSpPr/>
          <p:nvPr userDrawn="1"/>
        </p:nvGrpSpPr>
        <p:grpSpPr>
          <a:xfrm>
            <a:off x="0" y="6678360"/>
            <a:ext cx="9144000" cy="88460"/>
            <a:chOff x="135060" y="6381328"/>
            <a:chExt cx="8849966" cy="88460"/>
          </a:xfrm>
        </p:grpSpPr>
        <p:sp>
          <p:nvSpPr>
            <p:cNvPr id="18" name="Скругленный прямоугольник 17"/>
            <p:cNvSpPr/>
            <p:nvPr userDrawn="1"/>
          </p:nvSpPr>
          <p:spPr>
            <a:xfrm flipV="1">
              <a:off x="135060" y="6411328"/>
              <a:ext cx="8846775" cy="5846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Скругленный прямоугольник 18"/>
            <p:cNvSpPr/>
            <p:nvPr userDrawn="1"/>
          </p:nvSpPr>
          <p:spPr>
            <a:xfrm flipV="1">
              <a:off x="138251" y="6381328"/>
              <a:ext cx="8846775" cy="1800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9361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9" y="1988842"/>
            <a:ext cx="7408333" cy="4536503"/>
          </a:xfr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8F09-AA06-4B31-A8C1-BD1BB4F7F906}" type="datetime1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fld id="{A2C0CD9E-304E-41B1-B741-18BB090105FC}" type="datetime1">
              <a:rPr lang="ru-RU" smtClean="0">
                <a:solidFill>
                  <a:prstClr val="black"/>
                </a:solidFill>
              </a:rPr>
              <a:t>18.06.2021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882A2416-E2B6-4A27-A9F7-366FB0CE345F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6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9D0-D49D-4C9A-9A32-1AE02B9F4FCB}" type="datetime1">
              <a:rPr lang="ru-RU" smtClean="0"/>
              <a:t>18.06.2021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7941-DB2B-4B0D-88B2-CC389DC6B40A}" type="datetime1">
              <a:rPr lang="ru-RU" smtClean="0"/>
              <a:t>18.06.2021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74B6-44D3-45E9-90B4-7419133E0753}" type="datetime1">
              <a:rPr lang="ru-RU" smtClean="0"/>
              <a:t>18.06.2021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5C98-5D75-47A1-AD70-A1D85AAF023A}" type="datetime1">
              <a:rPr lang="ru-RU" smtClean="0"/>
              <a:t>18.06.2021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7D06-A997-40D5-9BB4-BFB0EDDE4195}" type="datetime1">
              <a:rPr lang="ru-RU" smtClean="0"/>
              <a:t>18.06.2021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DFA-E4A4-4645-B06B-59B75B477D65}" type="datetime1">
              <a:rPr lang="ru-RU" smtClean="0"/>
              <a:t>18.06.2021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23F8C-5136-48E9-BB93-7517BB38BC8A}" type="datetime1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8BBA2-32DF-4801-B0CA-6F85CBC980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9" y="1700810"/>
            <a:ext cx="7408333" cy="4824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22" name="Rounded Rectangle 13"/>
          <p:cNvSpPr/>
          <p:nvPr/>
        </p:nvSpPr>
        <p:spPr>
          <a:xfrm>
            <a:off x="0" y="1"/>
            <a:ext cx="9141162" cy="822419"/>
          </a:xfrm>
          <a:prstGeom prst="roundRect">
            <a:avLst>
              <a:gd name="adj" fmla="val 3362"/>
            </a:avLst>
          </a:prstGeom>
          <a:gradFill>
            <a:gsLst>
              <a:gs pos="100000">
                <a:srgbClr val="F5A540">
                  <a:lumMod val="100000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4" name="Group 15"/>
          <p:cNvGrpSpPr>
            <a:grpSpLocks noChangeAspect="1"/>
          </p:cNvGrpSpPr>
          <p:nvPr/>
        </p:nvGrpSpPr>
        <p:grpSpPr bwMode="hidden">
          <a:xfrm>
            <a:off x="-362" y="189734"/>
            <a:ext cx="9141524" cy="71898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24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34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1132189" y="-51101"/>
            <a:ext cx="7200800" cy="48167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kern="1100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latin typeface="Arial Black" pitchFamily="34" charset="0"/>
                <a:ea typeface="Calibri"/>
                <a:cs typeface="Times New Roman"/>
              </a:rPr>
              <a:t>Правительство Свердловской области                                                                Министерство социальной политики Свердловской области</a:t>
            </a:r>
            <a:endParaRPr lang="ru-RU" sz="1100" kern="1100" dirty="0">
              <a:ln w="10160">
                <a:noFill/>
                <a:prstDash val="solid"/>
              </a:ln>
              <a:solidFill>
                <a:srgbClr val="0070C0"/>
              </a:solidFill>
              <a:latin typeface="Arial Black" pitchFamily="34" charset="0"/>
              <a:ea typeface="Calibri"/>
              <a:cs typeface="Times New Roman"/>
            </a:endParaRPr>
          </a:p>
        </p:txBody>
      </p:sp>
      <p:pic>
        <p:nvPicPr>
          <p:cNvPr id="1026" name="Picture 2" descr="C:\Users\korkin\Pictures\птичка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2389"/>
            <a:ext cx="1312717" cy="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837" y="686940"/>
            <a:ext cx="8147985" cy="941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grpSp>
        <p:nvGrpSpPr>
          <p:cNvPr id="5" name="Группа 15"/>
          <p:cNvGrpSpPr/>
          <p:nvPr/>
        </p:nvGrpSpPr>
        <p:grpSpPr>
          <a:xfrm>
            <a:off x="0" y="6678360"/>
            <a:ext cx="9144000" cy="88460"/>
            <a:chOff x="135060" y="6381328"/>
            <a:chExt cx="8849966" cy="88460"/>
          </a:xfrm>
        </p:grpSpPr>
        <p:sp>
          <p:nvSpPr>
            <p:cNvPr id="17" name="Скругленный прямоугольник 16"/>
            <p:cNvSpPr/>
            <p:nvPr userDrawn="1"/>
          </p:nvSpPr>
          <p:spPr>
            <a:xfrm flipV="1">
              <a:off x="135060" y="6411328"/>
              <a:ext cx="8846775" cy="5846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Скругленный прямоугольник 17"/>
            <p:cNvSpPr/>
            <p:nvPr userDrawn="1"/>
          </p:nvSpPr>
          <p:spPr>
            <a:xfrm flipV="1">
              <a:off x="138251" y="6381328"/>
              <a:ext cx="8846775" cy="1800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125174" y="836712"/>
            <a:ext cx="5464628" cy="3633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 организации оказания государственной социальной помощи на основании социального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контракта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Свердловской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174" y="5589240"/>
            <a:ext cx="507893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 обеспечения и контроля социальных выплат</a:t>
            </a:r>
            <a:endParaRPr lang="ru-RU" sz="17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174" y="5189130"/>
            <a:ext cx="4857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Эльза Рафаэльевна Андреева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6072206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Екатеринбург,</a:t>
            </a:r>
          </a:p>
          <a:p>
            <a:pPr algn="r"/>
            <a:r>
              <a:rPr lang="ru-RU" sz="14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января 2021 года</a:t>
            </a:r>
            <a:endParaRPr lang="ru-RU" sz="1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098" y="1700145"/>
            <a:ext cx="6240098" cy="241799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40215" y="84077"/>
            <a:ext cx="7850373" cy="91171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социального </a:t>
            </a: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контракта. </a:t>
            </a: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иных мероприятий, направленных на преодоление гражданином трудной жизненной ситуации</a:t>
            </a: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1077688" y="1404566"/>
            <a:ext cx="6121329" cy="9115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1945095" y="4095109"/>
            <a:ext cx="6299313" cy="15888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4"/>
          <p:cNvSpPr/>
          <p:nvPr/>
        </p:nvSpPr>
        <p:spPr>
          <a:xfrm>
            <a:off x="3999102" y="5028913"/>
            <a:ext cx="5110865" cy="17787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7504" y="1050576"/>
            <a:ext cx="8784975" cy="5637105"/>
            <a:chOff x="685055" y="764579"/>
            <a:chExt cx="7779509" cy="5637105"/>
          </a:xfrm>
        </p:grpSpPr>
        <p:sp>
          <p:nvSpPr>
            <p:cNvPr id="12" name="Круговая 11"/>
            <p:cNvSpPr/>
            <p:nvPr/>
          </p:nvSpPr>
          <p:spPr>
            <a:xfrm>
              <a:off x="685055" y="764579"/>
              <a:ext cx="2611731" cy="5622421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960384" y="764579"/>
              <a:ext cx="6501453" cy="5622421"/>
            </a:xfrm>
            <a:custGeom>
              <a:avLst/>
              <a:gdLst>
                <a:gd name="connsiteX0" fmla="*/ 0 w 4704285"/>
                <a:gd name="connsiteY0" fmla="*/ 0 h 4032244"/>
                <a:gd name="connsiteX1" fmla="*/ 4704285 w 4704285"/>
                <a:gd name="connsiteY1" fmla="*/ 0 h 4032244"/>
                <a:gd name="connsiteX2" fmla="*/ 4704285 w 4704285"/>
                <a:gd name="connsiteY2" fmla="*/ 4032244 h 4032244"/>
                <a:gd name="connsiteX3" fmla="*/ 0 w 4704285"/>
                <a:gd name="connsiteY3" fmla="*/ 4032244 h 4032244"/>
                <a:gd name="connsiteX4" fmla="*/ 0 w 4704285"/>
                <a:gd name="connsiteY4" fmla="*/ 0 h 403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4032244">
                  <a:moveTo>
                    <a:pt x="0" y="0"/>
                  </a:moveTo>
                  <a:lnTo>
                    <a:pt x="4704285" y="0"/>
                  </a:lnTo>
                  <a:lnTo>
                    <a:pt x="4704285" y="4032244"/>
                  </a:lnTo>
                  <a:lnTo>
                    <a:pt x="0" y="40322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425185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Круговая 14"/>
            <p:cNvSpPr/>
            <p:nvPr/>
          </p:nvSpPr>
          <p:spPr>
            <a:xfrm>
              <a:off x="843134" y="1511416"/>
              <a:ext cx="2193928" cy="4875583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1960384" y="1486024"/>
              <a:ext cx="6504180" cy="3766654"/>
            </a:xfrm>
            <a:custGeom>
              <a:avLst/>
              <a:gdLst>
                <a:gd name="connsiteX0" fmla="*/ 0 w 4704285"/>
                <a:gd name="connsiteY0" fmla="*/ 0 h 3185473"/>
                <a:gd name="connsiteX1" fmla="*/ 4704285 w 4704285"/>
                <a:gd name="connsiteY1" fmla="*/ 0 h 3185473"/>
                <a:gd name="connsiteX2" fmla="*/ 4704285 w 4704285"/>
                <a:gd name="connsiteY2" fmla="*/ 3185473 h 3185473"/>
                <a:gd name="connsiteX3" fmla="*/ 0 w 4704285"/>
                <a:gd name="connsiteY3" fmla="*/ 3185473 h 3185473"/>
                <a:gd name="connsiteX4" fmla="*/ 0 w 4704285"/>
                <a:gd name="connsiteY4" fmla="*/ 0 h 318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3185473">
                  <a:moveTo>
                    <a:pt x="0" y="0"/>
                  </a:moveTo>
                  <a:lnTo>
                    <a:pt x="4704285" y="0"/>
                  </a:lnTo>
                  <a:lnTo>
                    <a:pt x="4704285" y="3185473"/>
                  </a:lnTo>
                  <a:lnTo>
                    <a:pt x="0" y="31854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2578414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  <p:sp>
          <p:nvSpPr>
            <p:cNvPr id="25" name="Круговая 24"/>
            <p:cNvSpPr/>
            <p:nvPr/>
          </p:nvSpPr>
          <p:spPr>
            <a:xfrm>
              <a:off x="1010472" y="2196097"/>
              <a:ext cx="1830420" cy="4190902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Круговая 27"/>
            <p:cNvSpPr/>
            <p:nvPr/>
          </p:nvSpPr>
          <p:spPr>
            <a:xfrm>
              <a:off x="1483218" y="3479983"/>
              <a:ext cx="864980" cy="2921701"/>
            </a:xfrm>
            <a:prstGeom prst="pie">
              <a:avLst>
                <a:gd name="adj1" fmla="val 5400000"/>
                <a:gd name="adj2" fmla="val 16143676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Полилиния 28"/>
            <p:cNvSpPr/>
            <p:nvPr/>
          </p:nvSpPr>
          <p:spPr>
            <a:xfrm>
              <a:off x="1957656" y="2045717"/>
              <a:ext cx="6493998" cy="2224327"/>
            </a:xfrm>
            <a:custGeom>
              <a:avLst/>
              <a:gdLst>
                <a:gd name="connsiteX0" fmla="*/ 0 w 4704285"/>
                <a:gd name="connsiteY0" fmla="*/ 0 h 1491930"/>
                <a:gd name="connsiteX1" fmla="*/ 4704285 w 4704285"/>
                <a:gd name="connsiteY1" fmla="*/ 0 h 1491930"/>
                <a:gd name="connsiteX2" fmla="*/ 4704285 w 4704285"/>
                <a:gd name="connsiteY2" fmla="*/ 1491930 h 1491930"/>
                <a:gd name="connsiteX3" fmla="*/ 0 w 4704285"/>
                <a:gd name="connsiteY3" fmla="*/ 1491930 h 1491930"/>
                <a:gd name="connsiteX4" fmla="*/ 0 w 4704285"/>
                <a:gd name="connsiteY4" fmla="*/ 0 h 149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1491930">
                  <a:moveTo>
                    <a:pt x="0" y="0"/>
                  </a:moveTo>
                  <a:lnTo>
                    <a:pt x="4704285" y="0"/>
                  </a:lnTo>
                  <a:lnTo>
                    <a:pt x="4704285" y="1491930"/>
                  </a:lnTo>
                  <a:lnTo>
                    <a:pt x="0" y="14919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88487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/>
            </a:p>
          </p:txBody>
        </p:sp>
        <p:sp>
          <p:nvSpPr>
            <p:cNvPr id="30" name="Круговая 29"/>
            <p:cNvSpPr/>
            <p:nvPr/>
          </p:nvSpPr>
          <p:spPr>
            <a:xfrm>
              <a:off x="1680613" y="4365747"/>
              <a:ext cx="412513" cy="1939829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Полилиния 30"/>
            <p:cNvSpPr/>
            <p:nvPr/>
          </p:nvSpPr>
          <p:spPr>
            <a:xfrm>
              <a:off x="1957656" y="3439906"/>
              <a:ext cx="6493998" cy="830138"/>
            </a:xfrm>
            <a:custGeom>
              <a:avLst/>
              <a:gdLst>
                <a:gd name="connsiteX0" fmla="*/ 0 w 4704285"/>
                <a:gd name="connsiteY0" fmla="*/ 0 h 645159"/>
                <a:gd name="connsiteX1" fmla="*/ 4704285 w 4704285"/>
                <a:gd name="connsiteY1" fmla="*/ 0 h 645159"/>
                <a:gd name="connsiteX2" fmla="*/ 4704285 w 4704285"/>
                <a:gd name="connsiteY2" fmla="*/ 645159 h 645159"/>
                <a:gd name="connsiteX3" fmla="*/ 0 w 4704285"/>
                <a:gd name="connsiteY3" fmla="*/ 645159 h 645159"/>
                <a:gd name="connsiteX4" fmla="*/ 0 w 4704285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645159">
                  <a:moveTo>
                    <a:pt x="0" y="0"/>
                  </a:moveTo>
                  <a:lnTo>
                    <a:pt x="4704285" y="0"/>
                  </a:lnTo>
                  <a:lnTo>
                    <a:pt x="4704285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5892265" y="2614910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 dirty="0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5892265" y="3260069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892265" y="3905228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1642403" y="1025184"/>
            <a:ext cx="7038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приоритетном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порядке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b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гражданам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проживающим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семьях с детьми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660277" y="1952615"/>
            <a:ext cx="725007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СК заключается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срок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 более чем на 6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642402" y="2369417"/>
            <a:ext cx="72469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Гражданин обязан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b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предпринять действия по выполнению мероприятий; 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ежемесячно представлять информацию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 ходе исполнения социального контракта, в том числе 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расходовании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денежной выплаты на реализацию мероприятий, предусмотренных социальным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контрактом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639325" y="3847998"/>
            <a:ext cx="7128031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Управление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оказывает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содействие совместно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органами местного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самоуправления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39325" y="4536910"/>
            <a:ext cx="73904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Ежемесячная выплата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размере ВПМ для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трудоспособного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населения </a:t>
            </a:r>
            <a:b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 квартал года, предшествующего году заключения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СК,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срок не более 6 месяцев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34065" y="5578606"/>
            <a:ext cx="726919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Конечный результат: </a:t>
            </a:r>
            <a: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преодоление гражданином (семьей гражданина) трудной жизненной ситуации по истечении срока действия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СК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68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907973" y="843438"/>
            <a:ext cx="4926601" cy="1903282"/>
            <a:chOff x="72009" y="-43811"/>
            <a:chExt cx="2885444" cy="2997512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72009" y="-43811"/>
              <a:ext cx="2885444" cy="299751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72009" y="154213"/>
              <a:ext cx="2835868" cy="26719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1140215" y="84077"/>
            <a:ext cx="7850373" cy="64807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управления социальной политики после </a:t>
            </a: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окончания социального </a:t>
            </a: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886678" y="2858868"/>
            <a:ext cx="4299298" cy="1996217"/>
            <a:chOff x="127157" y="-71910"/>
            <a:chExt cx="2885444" cy="3282932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127157" y="111111"/>
              <a:ext cx="2885444" cy="309991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159463" y="-71910"/>
              <a:ext cx="2835868" cy="26719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907973" y="5126872"/>
            <a:ext cx="7976631" cy="1488538"/>
            <a:chOff x="-68914" y="-43790"/>
            <a:chExt cx="2917535" cy="3007232"/>
          </a:xfrm>
          <a:solidFill>
            <a:srgbClr val="F20000">
              <a:alpha val="9000"/>
            </a:srgbClr>
          </a:solidFill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-68914" y="-43790"/>
              <a:ext cx="2885444" cy="2953690"/>
            </a:xfrm>
            <a:prstGeom prst="roundRect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12753" y="291464"/>
              <a:ext cx="2835868" cy="267197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907973" y="1002719"/>
            <a:ext cx="486765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течение 4-го месяца после месяца окончания срока действия </a:t>
            </a:r>
            <a:r>
              <a:rPr lang="ru-RU" sz="17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 </a:t>
            </a:r>
          </a:p>
          <a:p>
            <a:r>
              <a:rPr lang="ru-RU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 </a:t>
            </a:r>
            <a:r>
              <a:rPr lang="ru-RU" sz="17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 оценке эффективности реализации </a:t>
            </a:r>
            <a:r>
              <a:rPr lang="ru-RU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 </a:t>
            </a:r>
            <a:r>
              <a:rPr lang="ru-RU" sz="17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17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предоставляется </a:t>
            </a:r>
            <a:r>
              <a:rPr lang="ru-RU" sz="17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ежемесячно в МСП СО в</a:t>
            </a:r>
            <a:r>
              <a:rPr lang="ru-RU" sz="17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срок до 10-го числа месяца, следующего за </a:t>
            </a:r>
            <a:r>
              <a:rPr lang="ru-RU" sz="17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отчетным</a:t>
            </a:r>
            <a:r>
              <a:rPr lang="ru-RU" sz="17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7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5308" y="3256132"/>
            <a:ext cx="38954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течение 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 месяцев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ежемесячно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проводится мониторинг условий жизни гражданина (семьи гражданина)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35606" y="5450389"/>
            <a:ext cx="67670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результатам мониторинга управление 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принимает решение о целесообразности заключения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гражданином нового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75630" y="830061"/>
            <a:ext cx="35368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indent="-84138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сведения о доходах гражданина (семьи гражданина) за 3 месяца, следующие за месяцем окончания срока действия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СК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условий жизни гражданина (семьи гражданина) по окончании срока действия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СК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анализ целесообразности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нового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СК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16770" y="3167086"/>
            <a:ext cx="38686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проверяется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факт осуществления гражданином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трудовой деятельности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предпринимательской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ведение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личного подсобного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хозяйства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факт ухудшения материально-бытового состояния гражданина (семьи гражданина)</a:t>
            </a:r>
          </a:p>
        </p:txBody>
      </p:sp>
    </p:spTree>
    <p:extLst>
      <p:ext uri="{BB962C8B-B14F-4D97-AF65-F5344CB8AC3E}">
        <p14:creationId xmlns:p14="http://schemas.microsoft.com/office/powerpoint/2010/main" val="16290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893" y="500948"/>
            <a:ext cx="6912767" cy="1531650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</a:t>
            </a:r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предоставлении субсидии </a:t>
            </a:r>
            <a: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федерального бюджета </a:t>
            </a:r>
            <a: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бюджету </a:t>
            </a:r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субъекта Российской Федерации </a:t>
            </a:r>
            <a: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15.04.2020 № 149-09-2020-359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0017" y="3573016"/>
            <a:ext cx="7096783" cy="2285336"/>
          </a:xfrm>
          <a:ln>
            <a:noFill/>
          </a:ln>
          <a:effectLst>
            <a:outerShdw blurRad="107950" dist="12700" dir="5400000" algn="ctr">
              <a:srgbClr val="000000"/>
            </a:outerShdw>
            <a:softEdge rad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endParaRPr lang="ru-RU" sz="800" i="1" dirty="0" smtClean="0">
              <a:solidFill>
                <a:srgbClr val="1E05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ru-RU" sz="1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бюджете Свердловской области предусмотрены </a:t>
            </a:r>
            <a:br>
              <a:rPr lang="ru-RU" sz="1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</a:t>
            </a:r>
            <a:r>
              <a:rPr lang="ru-RU" sz="1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2021 год, </a:t>
            </a:r>
            <a:r>
              <a:rPr lang="ru-RU" sz="1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связанные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оказанием государственной социальной помощи на основании социального контракта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сумме 930 826,1 тыс. рублей, </a:t>
            </a:r>
            <a:r>
              <a:rPr lang="ru-RU" sz="1800" b="1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 числе за счет средств федерального бюджета – </a:t>
            </a:r>
            <a:r>
              <a:rPr lang="ru-RU" sz="1800" b="1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623 </a:t>
            </a:r>
            <a:r>
              <a:rPr lang="ru-RU" sz="1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685,1 тыс. </a:t>
            </a:r>
            <a:r>
              <a:rPr lang="ru-RU" sz="1800" b="1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</a:p>
          <a:p>
            <a:pPr marL="0" indent="0" algn="ctr">
              <a:spcAft>
                <a:spcPts val="600"/>
              </a:spcAft>
              <a:buNone/>
            </a:pPr>
            <a:endParaRPr lang="ru-RU" sz="1800" b="1" i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ru-RU" sz="1800" b="1" i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90018" y="2051159"/>
            <a:ext cx="3096344" cy="10238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труда и социальной защиты Российской Федерации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34748" y="2051158"/>
            <a:ext cx="3069385" cy="10238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Правительство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Свердловской области</a:t>
            </a: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4746238" y="2431306"/>
            <a:ext cx="603022" cy="344293"/>
          </a:xfrm>
          <a:prstGeom prst="leftRightArrow">
            <a:avLst/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444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75296" y="2540070"/>
            <a:ext cx="7729512" cy="1032946"/>
          </a:xfr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численности получателей </a:t>
            </a: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17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помощи на основании социального контракта </a:t>
            </a: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использовании федеральных </a:t>
            </a: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</a:t>
            </a:r>
            <a:endParaRPr lang="ru-RU" sz="2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187624" y="3695964"/>
            <a:ext cx="7704856" cy="2808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 </a:t>
            </a: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мероприятию «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работы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</a:t>
            </a: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мероприятию «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индивидуальной предпринимательской деятельности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</a:t>
            </a: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мероприятию «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личного подсобного хозяйства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</a:t>
            </a: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мероприятию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иных мероприятий, направленных на преодоление гражданином трудной жизненной ситуации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007" y="256902"/>
            <a:ext cx="7693819" cy="201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1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тип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3300944"/>
            <a:ext cx="2065370" cy="2576328"/>
          </a:xfrm>
          <a:prstGeom prst="rect">
            <a:avLst/>
          </a:prstGeom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2627784" y="1561637"/>
            <a:ext cx="5544616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Благодарю за внимание!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6056527"/>
            <a:ext cx="3491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msp.midural.ru/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67057923"/>
              </p:ext>
            </p:extLst>
          </p:nvPr>
        </p:nvGraphicFramePr>
        <p:xfrm>
          <a:off x="1187624" y="476672"/>
          <a:ext cx="7499176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478791"/>
            <a:ext cx="7499176" cy="3744417"/>
          </a:xfrm>
          <a:gradFill>
            <a:gsLst>
              <a:gs pos="0">
                <a:schemeClr val="accent4">
                  <a:tint val="50000"/>
                  <a:satMod val="300000"/>
                  <a:alpha val="92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54000">
                <a:schemeClr val="accent4">
                  <a:tint val="15000"/>
                  <a:satMod val="350000"/>
                </a:schemeClr>
              </a:gs>
            </a:gsLst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ru-RU" sz="2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Анонсировано </a:t>
            </a:r>
            <a:r>
              <a:rPr lang="ru-R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расширение в 2021 году финансовой поддержки регионов </a:t>
            </a:r>
            <a:r>
              <a:rPr lang="ru-RU" sz="2600" i="1" dirty="0">
                <a:latin typeface="Arial" panose="020B0604020202020204" pitchFamily="34" charset="0"/>
                <a:cs typeface="Arial" panose="020B0604020202020204" pitchFamily="34" charset="0"/>
              </a:rPr>
              <a:t>на реализацию мероприятий, 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направленных </a:t>
            </a:r>
            <a:r>
              <a:rPr lang="ru-RU" sz="2600" i="1" dirty="0">
                <a:latin typeface="Arial" panose="020B0604020202020204" pitchFamily="34" charset="0"/>
                <a:cs typeface="Arial" panose="020B0604020202020204" pitchFamily="34" charset="0"/>
              </a:rPr>
              <a:t>на оказание государственной социальной помощи 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600" i="1" dirty="0">
                <a:latin typeface="Arial" panose="020B0604020202020204" pitchFamily="34" charset="0"/>
                <a:cs typeface="Arial" panose="020B0604020202020204" pitchFamily="34" charset="0"/>
              </a:rPr>
              <a:t>основании социального контракта</a:t>
            </a:r>
            <a:endParaRPr lang="ru-RU" sz="2600" i="1" dirty="0">
              <a:solidFill>
                <a:srgbClr val="1E05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509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7"/>
            <a:ext cx="7632848" cy="2496865"/>
          </a:xfrm>
          <a:gradFill flip="none" rotWithShape="1">
            <a:gsLst>
              <a:gs pos="6081">
                <a:srgbClr val="00B0F0"/>
              </a:gs>
              <a:gs pos="37000">
                <a:schemeClr val="accent5">
                  <a:tint val="66000"/>
                  <a:satMod val="160000"/>
                </a:schemeClr>
              </a:gs>
              <a:gs pos="79000">
                <a:schemeClr val="accent5">
                  <a:tint val="44500"/>
                  <a:satMod val="160000"/>
                </a:schemeClr>
              </a:gs>
              <a:gs pos="94000">
                <a:schemeClr val="accent5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 от 15.04.2014 № 296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государственной программы Российской Федерации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поддержка граждан»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 ред. постановления Правительства РФ от 31.12.2020 № 2394)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480254"/>
            <a:ext cx="7632848" cy="3047752"/>
          </a:xfrm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endParaRPr lang="ru-RU" sz="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предоставления и распределения субсидий </a:t>
            </a: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федерального бюджета бюджетам субъектов Российской Федерации </a:t>
            </a: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реализацию мероприятий, направленных </a:t>
            </a: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оказание государственной социальной помощи </a:t>
            </a: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основании социального контракта </a:t>
            </a:r>
            <a:endParaRPr lang="ru-RU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ru-RU" sz="2200" i="1" dirty="0">
              <a:solidFill>
                <a:srgbClr val="1E05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339752" y="2636912"/>
            <a:ext cx="4968552" cy="829985"/>
          </a:xfrm>
          <a:prstGeom prst="down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установлены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035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7"/>
            <a:ext cx="7632848" cy="1368153"/>
          </a:xfrm>
          <a:gradFill flip="none" rotWithShape="1">
            <a:gsLst>
              <a:gs pos="6081">
                <a:srgbClr val="00B0F0"/>
              </a:gs>
              <a:gs pos="37000">
                <a:schemeClr val="accent5">
                  <a:tint val="66000"/>
                  <a:satMod val="160000"/>
                </a:schemeClr>
              </a:gs>
              <a:gs pos="79000">
                <a:schemeClr val="accent5">
                  <a:tint val="44500"/>
                  <a:satMod val="160000"/>
                </a:schemeClr>
              </a:gs>
              <a:gs pos="94000">
                <a:schemeClr val="accent5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Приняты нормативные правовые акты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Свердловской области </a:t>
            </a:r>
            <a:endParaRPr lang="ru-RU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7658" y="1988840"/>
            <a:ext cx="7632848" cy="2088232"/>
          </a:xfrm>
          <a:solidFill>
            <a:schemeClr val="accent1">
              <a:lumMod val="20000"/>
              <a:lumOff val="80000"/>
            </a:schemeClr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125" indent="0">
              <a:spcAft>
                <a:spcPts val="600"/>
              </a:spcAft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Закон Свердловской области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от 3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июля 2020 года № 73-ОЗ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 статьи 2 и 7-2 Закона Свердловской 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 «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Об оказании государственной социальной помощи, материальной помощи и предоставлении социальных гарантий отдельным категориям граждан в Свердловской области»</a:t>
            </a:r>
            <a:endParaRPr lang="ru-RU" sz="1800" i="1" dirty="0">
              <a:solidFill>
                <a:srgbClr val="1E05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207658" y="4470573"/>
            <a:ext cx="7632848" cy="20683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0">
              <a:spcAft>
                <a:spcPts val="600"/>
              </a:spcAft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Свердловской области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10.12.2020 № 922-ПП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О внесении изменений в отдельные Постановления Правительства Свердловской области, регулирующие вопросы оказания государственной социальной помощи на основании социального контракта»</a:t>
            </a:r>
          </a:p>
        </p:txBody>
      </p:sp>
    </p:spTree>
    <p:extLst>
      <p:ext uri="{BB962C8B-B14F-4D97-AF65-F5344CB8AC3E}">
        <p14:creationId xmlns:p14="http://schemas.microsoft.com/office/powerpoint/2010/main" val="1751859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31520"/>
            <a:ext cx="8533388" cy="598995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40215" y="84077"/>
            <a:ext cx="7850373" cy="647443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государственной социальной помощи </a:t>
            </a:r>
          </a:p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основании социального контракта</a:t>
            </a:r>
          </a:p>
        </p:txBody>
      </p:sp>
      <p:sp>
        <p:nvSpPr>
          <p:cNvPr id="2" name="Скругленный прямоугольник 3"/>
          <p:cNvSpPr>
            <a:spLocks noChangeArrowheads="1"/>
          </p:cNvSpPr>
          <p:nvPr/>
        </p:nvSpPr>
        <p:spPr bwMode="auto">
          <a:xfrm>
            <a:off x="1366406" y="854736"/>
            <a:ext cx="6301938" cy="697046"/>
          </a:xfrm>
          <a:prstGeom prst="roundRect">
            <a:avLst>
              <a:gd name="adj" fmla="val 16667"/>
            </a:avLst>
          </a:prstGeom>
          <a:solidFill>
            <a:srgbClr val="BDD6EE">
              <a:alpha val="70195"/>
            </a:srgbClr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Проведение разъяснительной работы и организация межведомственного взаимодействия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1205229" y="1648839"/>
            <a:ext cx="4535839" cy="1056906"/>
          </a:xfrm>
          <a:prstGeom prst="roundRect">
            <a:avLst>
              <a:gd name="adj" fmla="val 16667"/>
            </a:avLst>
          </a:prstGeom>
          <a:solidFill>
            <a:srgbClr val="BDD6EE">
              <a:alpha val="70195"/>
            </a:srgbClr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Регистрация заявления и проверка условий оказания государственной социальной помощи на основании социального контракта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Скругленный прямоугольник 6"/>
          <p:cNvSpPr>
            <a:spLocks noChangeArrowheads="1"/>
          </p:cNvSpPr>
          <p:nvPr/>
        </p:nvSpPr>
        <p:spPr bwMode="auto">
          <a:xfrm>
            <a:off x="1282879" y="2832148"/>
            <a:ext cx="4213681" cy="1156534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Рассмотрение заявления и документов и принятие решения о назначении либо об отказе в назначении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7"/>
          <p:cNvSpPr>
            <a:spLocks noChangeArrowheads="1"/>
          </p:cNvSpPr>
          <p:nvPr/>
        </p:nvSpPr>
        <p:spPr bwMode="auto">
          <a:xfrm>
            <a:off x="1322940" y="4333875"/>
            <a:ext cx="2876550" cy="1152525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Направление решения в межведомственную экспертную комиссию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Скругленный прямоугольник 8"/>
          <p:cNvSpPr>
            <a:spLocks noChangeArrowheads="1"/>
          </p:cNvSpPr>
          <p:nvPr/>
        </p:nvSpPr>
        <p:spPr bwMode="auto">
          <a:xfrm>
            <a:off x="1421299" y="5684636"/>
            <a:ext cx="4159603" cy="777718"/>
          </a:xfrm>
          <a:prstGeom prst="roundRect">
            <a:avLst>
              <a:gd name="adj" fmla="val 14060"/>
            </a:avLst>
          </a:prstGeom>
          <a:solidFill>
            <a:srgbClr val="BDD6EE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Заключение социального контракта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Скругленный прямоугольник 9"/>
          <p:cNvSpPr>
            <a:spLocks noChangeArrowheads="1"/>
          </p:cNvSpPr>
          <p:nvPr/>
        </p:nvSpPr>
        <p:spPr bwMode="auto">
          <a:xfrm>
            <a:off x="5924402" y="1776180"/>
            <a:ext cx="2181225" cy="809625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1F4D7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Сведения, указанные в заявлении, подтверждаются посредством проверки (комиссионного обследования)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Скругленный прямоугольник 14"/>
          <p:cNvSpPr>
            <a:spLocks noChangeArrowheads="1"/>
          </p:cNvSpPr>
          <p:nvPr/>
        </p:nvSpPr>
        <p:spPr bwMode="auto">
          <a:xfrm>
            <a:off x="5884691" y="2681849"/>
            <a:ext cx="2962275" cy="1318993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1F4D7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Срок принятия решения: </a:t>
            </a:r>
            <a:b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течение 10 дней со дня окончания проверки (комиссионного обследования), но не позднее чем через 30 дней со дня подачи заявления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Копия решения в день его принятия направляется заявителю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Скругленный прямоугольник 15"/>
          <p:cNvSpPr>
            <a:spLocks noChangeArrowheads="1"/>
          </p:cNvSpPr>
          <p:nvPr/>
        </p:nvSpPr>
        <p:spPr bwMode="auto">
          <a:xfrm>
            <a:off x="4644008" y="4192930"/>
            <a:ext cx="4188818" cy="1111383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1F4D7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принятия решения о предложении мероприятий, включаемых в программу социальной адаптации.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Копии решения в течение 2х рабочих дней со дня принятия решения экспертной комиссией</a:t>
            </a: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 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направляются в управление социальной политики и гражданину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Скругленный прямоугольник 16"/>
          <p:cNvSpPr>
            <a:spLocks noChangeArrowheads="1"/>
          </p:cNvSpPr>
          <p:nvPr/>
        </p:nvSpPr>
        <p:spPr bwMode="auto">
          <a:xfrm>
            <a:off x="5884691" y="5474920"/>
            <a:ext cx="2733675" cy="987433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1F4D7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Заявителю направляется уведомление о дате и месте заключения социального контракта в течение 2х рабочих дней со дня получения копии решения экспертной комиссии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Выгнутая влево стрелка 25"/>
          <p:cNvSpPr/>
          <p:nvPr/>
        </p:nvSpPr>
        <p:spPr>
          <a:xfrm>
            <a:off x="1061606" y="1058984"/>
            <a:ext cx="304800" cy="6763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8" name="Выгнутая влево стрелка 27"/>
          <p:cNvSpPr/>
          <p:nvPr/>
        </p:nvSpPr>
        <p:spPr>
          <a:xfrm>
            <a:off x="1021014" y="2374203"/>
            <a:ext cx="345392" cy="7667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9" name="Выгнутая влево стрелка 28"/>
          <p:cNvSpPr/>
          <p:nvPr/>
        </p:nvSpPr>
        <p:spPr>
          <a:xfrm>
            <a:off x="970972" y="3792880"/>
            <a:ext cx="361950" cy="800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5" name="Скругленный прямоугольник 20"/>
          <p:cNvSpPr>
            <a:spLocks noChangeArrowheads="1"/>
          </p:cNvSpPr>
          <p:nvPr/>
        </p:nvSpPr>
        <p:spPr bwMode="auto">
          <a:xfrm>
            <a:off x="1319154" y="4089839"/>
            <a:ext cx="3612886" cy="4476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случае принятия решения о назначении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Выгнутая влево стрелка 29"/>
          <p:cNvSpPr/>
          <p:nvPr/>
        </p:nvSpPr>
        <p:spPr>
          <a:xfrm>
            <a:off x="1055011" y="5429936"/>
            <a:ext cx="361950" cy="6953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17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84763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40215" y="84077"/>
            <a:ext cx="7850373" cy="64807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социального контракта</a:t>
            </a:r>
          </a:p>
        </p:txBody>
      </p:sp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1886966599"/>
              </p:ext>
            </p:extLst>
          </p:nvPr>
        </p:nvGraphicFramePr>
        <p:xfrm>
          <a:off x="1043608" y="966788"/>
          <a:ext cx="7946979" cy="5754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18506" y="4969632"/>
            <a:ext cx="2120188" cy="138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83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098" y="1700145"/>
            <a:ext cx="6240098" cy="241799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40215" y="84077"/>
            <a:ext cx="7850373" cy="64807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социального </a:t>
            </a: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контракта. </a:t>
            </a:r>
            <a:b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работы</a:t>
            </a:r>
            <a:endParaRPr lang="ru-RU" sz="2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1077688" y="1404566"/>
            <a:ext cx="6121329" cy="9115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1945095" y="4095109"/>
            <a:ext cx="6299313" cy="15888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4"/>
          <p:cNvSpPr/>
          <p:nvPr/>
        </p:nvSpPr>
        <p:spPr>
          <a:xfrm>
            <a:off x="3999102" y="5028913"/>
            <a:ext cx="5110865" cy="17787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7504" y="1050576"/>
            <a:ext cx="8784975" cy="5637105"/>
            <a:chOff x="685055" y="764579"/>
            <a:chExt cx="7779509" cy="5637105"/>
          </a:xfrm>
        </p:grpSpPr>
        <p:sp>
          <p:nvSpPr>
            <p:cNvPr id="12" name="Круговая 11"/>
            <p:cNvSpPr/>
            <p:nvPr/>
          </p:nvSpPr>
          <p:spPr>
            <a:xfrm>
              <a:off x="685055" y="764579"/>
              <a:ext cx="2611731" cy="562242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960384" y="764579"/>
              <a:ext cx="6501453" cy="5622421"/>
            </a:xfrm>
            <a:custGeom>
              <a:avLst/>
              <a:gdLst>
                <a:gd name="connsiteX0" fmla="*/ 0 w 4704285"/>
                <a:gd name="connsiteY0" fmla="*/ 0 h 4032244"/>
                <a:gd name="connsiteX1" fmla="*/ 4704285 w 4704285"/>
                <a:gd name="connsiteY1" fmla="*/ 0 h 4032244"/>
                <a:gd name="connsiteX2" fmla="*/ 4704285 w 4704285"/>
                <a:gd name="connsiteY2" fmla="*/ 4032244 h 4032244"/>
                <a:gd name="connsiteX3" fmla="*/ 0 w 4704285"/>
                <a:gd name="connsiteY3" fmla="*/ 4032244 h 4032244"/>
                <a:gd name="connsiteX4" fmla="*/ 0 w 4704285"/>
                <a:gd name="connsiteY4" fmla="*/ 0 h 403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4032244">
                  <a:moveTo>
                    <a:pt x="0" y="0"/>
                  </a:moveTo>
                  <a:lnTo>
                    <a:pt x="4704285" y="0"/>
                  </a:lnTo>
                  <a:lnTo>
                    <a:pt x="4704285" y="4032244"/>
                  </a:lnTo>
                  <a:lnTo>
                    <a:pt x="0" y="40322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425185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Круговая 14"/>
            <p:cNvSpPr/>
            <p:nvPr/>
          </p:nvSpPr>
          <p:spPr>
            <a:xfrm>
              <a:off x="843134" y="1511416"/>
              <a:ext cx="2193928" cy="4875583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1960384" y="1486024"/>
              <a:ext cx="6504180" cy="3766654"/>
            </a:xfrm>
            <a:custGeom>
              <a:avLst/>
              <a:gdLst>
                <a:gd name="connsiteX0" fmla="*/ 0 w 4704285"/>
                <a:gd name="connsiteY0" fmla="*/ 0 h 3185473"/>
                <a:gd name="connsiteX1" fmla="*/ 4704285 w 4704285"/>
                <a:gd name="connsiteY1" fmla="*/ 0 h 3185473"/>
                <a:gd name="connsiteX2" fmla="*/ 4704285 w 4704285"/>
                <a:gd name="connsiteY2" fmla="*/ 3185473 h 3185473"/>
                <a:gd name="connsiteX3" fmla="*/ 0 w 4704285"/>
                <a:gd name="connsiteY3" fmla="*/ 3185473 h 3185473"/>
                <a:gd name="connsiteX4" fmla="*/ 0 w 4704285"/>
                <a:gd name="connsiteY4" fmla="*/ 0 h 318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3185473">
                  <a:moveTo>
                    <a:pt x="0" y="0"/>
                  </a:moveTo>
                  <a:lnTo>
                    <a:pt x="4704285" y="0"/>
                  </a:lnTo>
                  <a:lnTo>
                    <a:pt x="4704285" y="3185473"/>
                  </a:lnTo>
                  <a:lnTo>
                    <a:pt x="0" y="31854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2578414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  <p:sp>
          <p:nvSpPr>
            <p:cNvPr id="25" name="Круговая 24"/>
            <p:cNvSpPr/>
            <p:nvPr/>
          </p:nvSpPr>
          <p:spPr>
            <a:xfrm>
              <a:off x="1010472" y="2196097"/>
              <a:ext cx="1830420" cy="4190902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Круговая 27"/>
            <p:cNvSpPr/>
            <p:nvPr/>
          </p:nvSpPr>
          <p:spPr>
            <a:xfrm>
              <a:off x="1483218" y="3479983"/>
              <a:ext cx="864980" cy="2921701"/>
            </a:xfrm>
            <a:prstGeom prst="pie">
              <a:avLst>
                <a:gd name="adj1" fmla="val 5400000"/>
                <a:gd name="adj2" fmla="val 16143676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Полилиния 28"/>
            <p:cNvSpPr/>
            <p:nvPr/>
          </p:nvSpPr>
          <p:spPr>
            <a:xfrm>
              <a:off x="1957656" y="2217538"/>
              <a:ext cx="6493998" cy="2052506"/>
            </a:xfrm>
            <a:custGeom>
              <a:avLst/>
              <a:gdLst>
                <a:gd name="connsiteX0" fmla="*/ 0 w 4704285"/>
                <a:gd name="connsiteY0" fmla="*/ 0 h 1491930"/>
                <a:gd name="connsiteX1" fmla="*/ 4704285 w 4704285"/>
                <a:gd name="connsiteY1" fmla="*/ 0 h 1491930"/>
                <a:gd name="connsiteX2" fmla="*/ 4704285 w 4704285"/>
                <a:gd name="connsiteY2" fmla="*/ 1491930 h 1491930"/>
                <a:gd name="connsiteX3" fmla="*/ 0 w 4704285"/>
                <a:gd name="connsiteY3" fmla="*/ 1491930 h 1491930"/>
                <a:gd name="connsiteX4" fmla="*/ 0 w 4704285"/>
                <a:gd name="connsiteY4" fmla="*/ 0 h 149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1491930">
                  <a:moveTo>
                    <a:pt x="0" y="0"/>
                  </a:moveTo>
                  <a:lnTo>
                    <a:pt x="4704285" y="0"/>
                  </a:lnTo>
                  <a:lnTo>
                    <a:pt x="4704285" y="1491930"/>
                  </a:lnTo>
                  <a:lnTo>
                    <a:pt x="0" y="14919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88487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/>
            </a:p>
          </p:txBody>
        </p:sp>
        <p:sp>
          <p:nvSpPr>
            <p:cNvPr id="30" name="Круговая 29"/>
            <p:cNvSpPr/>
            <p:nvPr/>
          </p:nvSpPr>
          <p:spPr>
            <a:xfrm>
              <a:off x="1680613" y="4365747"/>
              <a:ext cx="412513" cy="1939829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Полилиния 30"/>
            <p:cNvSpPr/>
            <p:nvPr/>
          </p:nvSpPr>
          <p:spPr>
            <a:xfrm>
              <a:off x="1957656" y="3439906"/>
              <a:ext cx="6493998" cy="830138"/>
            </a:xfrm>
            <a:custGeom>
              <a:avLst/>
              <a:gdLst>
                <a:gd name="connsiteX0" fmla="*/ 0 w 4704285"/>
                <a:gd name="connsiteY0" fmla="*/ 0 h 645159"/>
                <a:gd name="connsiteX1" fmla="*/ 4704285 w 4704285"/>
                <a:gd name="connsiteY1" fmla="*/ 0 h 645159"/>
                <a:gd name="connsiteX2" fmla="*/ 4704285 w 4704285"/>
                <a:gd name="connsiteY2" fmla="*/ 645159 h 645159"/>
                <a:gd name="connsiteX3" fmla="*/ 0 w 4704285"/>
                <a:gd name="connsiteY3" fmla="*/ 645159 h 645159"/>
                <a:gd name="connsiteX4" fmla="*/ 0 w 4704285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645159">
                  <a:moveTo>
                    <a:pt x="0" y="0"/>
                  </a:moveTo>
                  <a:lnTo>
                    <a:pt x="4704285" y="0"/>
                  </a:lnTo>
                  <a:lnTo>
                    <a:pt x="4704285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5892265" y="2614910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 dirty="0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5892265" y="3260069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892265" y="3905228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1642403" y="1025184"/>
            <a:ext cx="7038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приоритетном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порядке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b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гражданам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проживающим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семьях с детьми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642404" y="1812098"/>
            <a:ext cx="725007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гражданином может быть заключен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чаще 1 раза в год и 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более чем на 9 мес.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642403" y="2482094"/>
            <a:ext cx="72469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Гражданин обязан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b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встать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учет в органах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ЗН;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зарегистрироваться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информационно-аналитической системе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Общероссийской базе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вакансий «Работа в России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»; 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осуществить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поиск работы с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заключением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трудового договора </a:t>
            </a:r>
          </a:p>
          <a:p>
            <a:endParaRPr lang="ru-RU" sz="16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639324" y="3750385"/>
            <a:ext cx="712803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Управление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оказывает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содействие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совместно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 органами занятости населения, органами местного самоуправления и организациями в сфере труда и занятости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639325" y="4536910"/>
            <a:ext cx="73904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Ежемесячная выплата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размере ВПМ для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трудоспособного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населения </a:t>
            </a:r>
            <a:b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 квартал года, предшествующего году заключения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СК, </a:t>
            </a:r>
            <a:b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мес.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даты заключения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 и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мес.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даты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трудоустройства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гражданина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(всего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мес.)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34065" y="5578606"/>
            <a:ext cx="72691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Конечный результат: </a:t>
            </a:r>
            <a: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гражданином трудового договора в период действия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СК;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повышение денежных доходов гражданина (семьи гражданина) по истечении срока действия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СК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509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098" y="1700145"/>
            <a:ext cx="6240098" cy="241799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91769" y="68929"/>
            <a:ext cx="7850373" cy="89775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социального </a:t>
            </a: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контракта. </a:t>
            </a: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индивидуальной предпринимательской деятельности</a:t>
            </a: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1077688" y="1404566"/>
            <a:ext cx="6121329" cy="9115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1945095" y="4095109"/>
            <a:ext cx="6299313" cy="15888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4"/>
          <p:cNvSpPr/>
          <p:nvPr/>
        </p:nvSpPr>
        <p:spPr>
          <a:xfrm>
            <a:off x="3999102" y="5028913"/>
            <a:ext cx="5110865" cy="17787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06059" y="1089951"/>
            <a:ext cx="8403429" cy="5631524"/>
            <a:chOff x="1071075" y="739187"/>
            <a:chExt cx="7563623" cy="5631524"/>
          </a:xfrm>
        </p:grpSpPr>
        <p:sp>
          <p:nvSpPr>
            <p:cNvPr id="12" name="Круговая 11"/>
            <p:cNvSpPr/>
            <p:nvPr/>
          </p:nvSpPr>
          <p:spPr>
            <a:xfrm>
              <a:off x="1071075" y="739187"/>
              <a:ext cx="1849905" cy="5622421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92D050">
                <a:alpha val="47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995223" y="739187"/>
              <a:ext cx="6639475" cy="5622421"/>
            </a:xfrm>
            <a:custGeom>
              <a:avLst/>
              <a:gdLst>
                <a:gd name="connsiteX0" fmla="*/ 0 w 4704285"/>
                <a:gd name="connsiteY0" fmla="*/ 0 h 4032244"/>
                <a:gd name="connsiteX1" fmla="*/ 4704285 w 4704285"/>
                <a:gd name="connsiteY1" fmla="*/ 0 h 4032244"/>
                <a:gd name="connsiteX2" fmla="*/ 4704285 w 4704285"/>
                <a:gd name="connsiteY2" fmla="*/ 4032244 h 4032244"/>
                <a:gd name="connsiteX3" fmla="*/ 0 w 4704285"/>
                <a:gd name="connsiteY3" fmla="*/ 4032244 h 4032244"/>
                <a:gd name="connsiteX4" fmla="*/ 0 w 4704285"/>
                <a:gd name="connsiteY4" fmla="*/ 0 h 403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4032244">
                  <a:moveTo>
                    <a:pt x="0" y="0"/>
                  </a:moveTo>
                  <a:lnTo>
                    <a:pt x="4704285" y="0"/>
                  </a:lnTo>
                  <a:lnTo>
                    <a:pt x="4704285" y="4032244"/>
                  </a:lnTo>
                  <a:lnTo>
                    <a:pt x="0" y="40322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425185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Круговая 14"/>
            <p:cNvSpPr/>
            <p:nvPr/>
          </p:nvSpPr>
          <p:spPr>
            <a:xfrm>
              <a:off x="1183421" y="1486024"/>
              <a:ext cx="1585238" cy="4875583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92D050">
                <a:alpha val="47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1995527" y="1109466"/>
              <a:ext cx="6628891" cy="3736233"/>
            </a:xfrm>
            <a:custGeom>
              <a:avLst/>
              <a:gdLst>
                <a:gd name="connsiteX0" fmla="*/ 0 w 4704285"/>
                <a:gd name="connsiteY0" fmla="*/ 0 h 3185473"/>
                <a:gd name="connsiteX1" fmla="*/ 4704285 w 4704285"/>
                <a:gd name="connsiteY1" fmla="*/ 0 h 3185473"/>
                <a:gd name="connsiteX2" fmla="*/ 4704285 w 4704285"/>
                <a:gd name="connsiteY2" fmla="*/ 3185473 h 3185473"/>
                <a:gd name="connsiteX3" fmla="*/ 0 w 4704285"/>
                <a:gd name="connsiteY3" fmla="*/ 3185473 h 3185473"/>
                <a:gd name="connsiteX4" fmla="*/ 0 w 4704285"/>
                <a:gd name="connsiteY4" fmla="*/ 0 h 318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3185473">
                  <a:moveTo>
                    <a:pt x="0" y="0"/>
                  </a:moveTo>
                  <a:lnTo>
                    <a:pt x="4704285" y="0"/>
                  </a:lnTo>
                  <a:lnTo>
                    <a:pt x="4704285" y="3185473"/>
                  </a:lnTo>
                  <a:lnTo>
                    <a:pt x="0" y="31854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2578414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  <p:sp>
          <p:nvSpPr>
            <p:cNvPr id="28" name="Круговая 27"/>
            <p:cNvSpPr/>
            <p:nvPr/>
          </p:nvSpPr>
          <p:spPr>
            <a:xfrm>
              <a:off x="1611464" y="3449010"/>
              <a:ext cx="742171" cy="2921701"/>
            </a:xfrm>
            <a:prstGeom prst="pie">
              <a:avLst>
                <a:gd name="adj1" fmla="val 5400000"/>
                <a:gd name="adj2" fmla="val 16143676"/>
              </a:avLst>
            </a:prstGeom>
            <a:solidFill>
              <a:srgbClr val="92D050">
                <a:alpha val="47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Круговая 29"/>
            <p:cNvSpPr/>
            <p:nvPr/>
          </p:nvSpPr>
          <p:spPr>
            <a:xfrm>
              <a:off x="1788023" y="4397792"/>
              <a:ext cx="321089" cy="1939829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92D050">
                <a:alpha val="47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Полилиния 30"/>
            <p:cNvSpPr/>
            <p:nvPr/>
          </p:nvSpPr>
          <p:spPr>
            <a:xfrm>
              <a:off x="1995224" y="3331945"/>
              <a:ext cx="6629194" cy="938099"/>
            </a:xfrm>
            <a:custGeom>
              <a:avLst/>
              <a:gdLst>
                <a:gd name="connsiteX0" fmla="*/ 0 w 4704285"/>
                <a:gd name="connsiteY0" fmla="*/ 0 h 645159"/>
                <a:gd name="connsiteX1" fmla="*/ 4704285 w 4704285"/>
                <a:gd name="connsiteY1" fmla="*/ 0 h 645159"/>
                <a:gd name="connsiteX2" fmla="*/ 4704285 w 4704285"/>
                <a:gd name="connsiteY2" fmla="*/ 645159 h 645159"/>
                <a:gd name="connsiteX3" fmla="*/ 0 w 4704285"/>
                <a:gd name="connsiteY3" fmla="*/ 645159 h 645159"/>
                <a:gd name="connsiteX4" fmla="*/ 0 w 4704285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645159">
                  <a:moveTo>
                    <a:pt x="0" y="0"/>
                  </a:moveTo>
                  <a:lnTo>
                    <a:pt x="4704285" y="0"/>
                  </a:lnTo>
                  <a:lnTo>
                    <a:pt x="4704285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5892265" y="2614910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 dirty="0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5892265" y="3260069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892265" y="3905228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1543410" y="1116635"/>
            <a:ext cx="76634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СК может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быть заключен на срок не более чем на 12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мес.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913126" y="1812098"/>
            <a:ext cx="6979353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468456" y="1406093"/>
            <a:ext cx="741226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Гражданин обязан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b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встать на учет 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ФНС 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качестве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ИП;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представить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подтверждающие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расходование средств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целью постановки на учет в качестве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ИП; 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представить документы о приобретении основных средств, материально-производственных запасов,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принять имущественные обязательства (не более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15%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назначаемой выплаты), необходимые для осуществления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ИП деятельности;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случае прекращения ИП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 позднее 30 дней со дня ее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прекращения возвратить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полученные денежные средства </a:t>
            </a:r>
          </a:p>
          <a:p>
            <a:endParaRPr lang="ru-RU" sz="16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468456" y="3702172"/>
            <a:ext cx="7294395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Управление </a:t>
            </a:r>
            <a:r>
              <a:rPr lang="ru-RU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оказывает </a:t>
            </a:r>
            <a:r>
              <a:rPr lang="ru-RU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содействие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совместно с органами государственной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власти,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уполномоченными в сфере регулирования малого и среднего предпринимательства, уполномоченными в сфере сельского хозяйства, органами занятости населения и органами местного самоуправления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511913" y="4759355"/>
            <a:ext cx="78030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Единовременная </a:t>
            </a:r>
            <a:r>
              <a:rPr lang="ru-RU" sz="15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выплата </a:t>
            </a:r>
            <a:r>
              <a:rPr lang="ru-RU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размере не более </a:t>
            </a:r>
            <a: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250 тыс. руб. </a:t>
            </a:r>
            <a:r>
              <a:rPr lang="ru-RU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</a:t>
            </a:r>
            <a: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гражданина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527229" y="5190199"/>
            <a:ext cx="72943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Конечный результат: </a:t>
            </a:r>
            <a: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регистрация гражданина в </a:t>
            </a:r>
            <a:r>
              <a:rPr lang="ru-RU" sz="1500">
                <a:latin typeface="Arial" panose="020B0604020202020204" pitchFamily="34" charset="0"/>
                <a:cs typeface="Arial" panose="020B0604020202020204" pitchFamily="34" charset="0"/>
              </a:rPr>
              <a:t>качестве </a:t>
            </a:r>
            <a:r>
              <a:rPr lang="ru-RU" sz="1500" smtClean="0">
                <a:latin typeface="Arial" panose="020B0604020202020204" pitchFamily="34" charset="0"/>
                <a:cs typeface="Arial" panose="020B0604020202020204" pitchFamily="34" charset="0"/>
              </a:rPr>
              <a:t>ИП;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повышение денежных доходов гражданина (семьи гражданина) по истечении срока действия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СК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12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098" y="1700145"/>
            <a:ext cx="6240098" cy="241799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40215" y="84077"/>
            <a:ext cx="7850373" cy="64807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социального </a:t>
            </a: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контракта. </a:t>
            </a: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личного подсобного хозяйства</a:t>
            </a: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1077688" y="1404566"/>
            <a:ext cx="6121329" cy="9115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1945095" y="4095109"/>
            <a:ext cx="6299313" cy="15888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4"/>
          <p:cNvSpPr/>
          <p:nvPr/>
        </p:nvSpPr>
        <p:spPr>
          <a:xfrm>
            <a:off x="3999102" y="5028913"/>
            <a:ext cx="5110865" cy="17787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7504" y="1050576"/>
            <a:ext cx="8781896" cy="5637105"/>
            <a:chOff x="685055" y="764579"/>
            <a:chExt cx="7776782" cy="5637105"/>
          </a:xfrm>
        </p:grpSpPr>
        <p:sp>
          <p:nvSpPr>
            <p:cNvPr id="12" name="Круговая 11"/>
            <p:cNvSpPr/>
            <p:nvPr/>
          </p:nvSpPr>
          <p:spPr>
            <a:xfrm>
              <a:off x="685055" y="764579"/>
              <a:ext cx="2611731" cy="5622421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960384" y="764579"/>
              <a:ext cx="6501453" cy="5622421"/>
            </a:xfrm>
            <a:custGeom>
              <a:avLst/>
              <a:gdLst>
                <a:gd name="connsiteX0" fmla="*/ 0 w 4704285"/>
                <a:gd name="connsiteY0" fmla="*/ 0 h 4032244"/>
                <a:gd name="connsiteX1" fmla="*/ 4704285 w 4704285"/>
                <a:gd name="connsiteY1" fmla="*/ 0 h 4032244"/>
                <a:gd name="connsiteX2" fmla="*/ 4704285 w 4704285"/>
                <a:gd name="connsiteY2" fmla="*/ 4032244 h 4032244"/>
                <a:gd name="connsiteX3" fmla="*/ 0 w 4704285"/>
                <a:gd name="connsiteY3" fmla="*/ 4032244 h 4032244"/>
                <a:gd name="connsiteX4" fmla="*/ 0 w 4704285"/>
                <a:gd name="connsiteY4" fmla="*/ 0 h 403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4032244">
                  <a:moveTo>
                    <a:pt x="0" y="0"/>
                  </a:moveTo>
                  <a:lnTo>
                    <a:pt x="4704285" y="0"/>
                  </a:lnTo>
                  <a:lnTo>
                    <a:pt x="4704285" y="4032244"/>
                  </a:lnTo>
                  <a:lnTo>
                    <a:pt x="0" y="40322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425185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Круговая 24"/>
            <p:cNvSpPr/>
            <p:nvPr/>
          </p:nvSpPr>
          <p:spPr>
            <a:xfrm>
              <a:off x="1010471" y="1828492"/>
              <a:ext cx="1845447" cy="4558507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Круговая 27"/>
            <p:cNvSpPr/>
            <p:nvPr/>
          </p:nvSpPr>
          <p:spPr>
            <a:xfrm>
              <a:off x="1483218" y="3484145"/>
              <a:ext cx="888074" cy="2917539"/>
            </a:xfrm>
            <a:prstGeom prst="pie">
              <a:avLst>
                <a:gd name="adj1" fmla="val 5400000"/>
                <a:gd name="adj2" fmla="val 16143676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Полилиния 28"/>
            <p:cNvSpPr/>
            <p:nvPr/>
          </p:nvSpPr>
          <p:spPr>
            <a:xfrm>
              <a:off x="1957656" y="1828492"/>
              <a:ext cx="6493998" cy="2441552"/>
            </a:xfrm>
            <a:custGeom>
              <a:avLst/>
              <a:gdLst>
                <a:gd name="connsiteX0" fmla="*/ 0 w 4704285"/>
                <a:gd name="connsiteY0" fmla="*/ 0 h 1491930"/>
                <a:gd name="connsiteX1" fmla="*/ 4704285 w 4704285"/>
                <a:gd name="connsiteY1" fmla="*/ 0 h 1491930"/>
                <a:gd name="connsiteX2" fmla="*/ 4704285 w 4704285"/>
                <a:gd name="connsiteY2" fmla="*/ 1491930 h 1491930"/>
                <a:gd name="connsiteX3" fmla="*/ 0 w 4704285"/>
                <a:gd name="connsiteY3" fmla="*/ 1491930 h 1491930"/>
                <a:gd name="connsiteX4" fmla="*/ 0 w 4704285"/>
                <a:gd name="connsiteY4" fmla="*/ 0 h 149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1491930">
                  <a:moveTo>
                    <a:pt x="0" y="0"/>
                  </a:moveTo>
                  <a:lnTo>
                    <a:pt x="4704285" y="0"/>
                  </a:lnTo>
                  <a:lnTo>
                    <a:pt x="4704285" y="1491930"/>
                  </a:lnTo>
                  <a:lnTo>
                    <a:pt x="0" y="14919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88487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/>
            </a:p>
          </p:txBody>
        </p:sp>
        <p:sp>
          <p:nvSpPr>
            <p:cNvPr id="30" name="Круговая 29"/>
            <p:cNvSpPr/>
            <p:nvPr/>
          </p:nvSpPr>
          <p:spPr>
            <a:xfrm>
              <a:off x="1680613" y="5078205"/>
              <a:ext cx="452304" cy="1227371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Полилиния 30"/>
            <p:cNvSpPr/>
            <p:nvPr/>
          </p:nvSpPr>
          <p:spPr>
            <a:xfrm>
              <a:off x="1957656" y="3476413"/>
              <a:ext cx="6493998" cy="1624002"/>
            </a:xfrm>
            <a:custGeom>
              <a:avLst/>
              <a:gdLst>
                <a:gd name="connsiteX0" fmla="*/ 0 w 4704285"/>
                <a:gd name="connsiteY0" fmla="*/ 0 h 645159"/>
                <a:gd name="connsiteX1" fmla="*/ 4704285 w 4704285"/>
                <a:gd name="connsiteY1" fmla="*/ 0 h 645159"/>
                <a:gd name="connsiteX2" fmla="*/ 4704285 w 4704285"/>
                <a:gd name="connsiteY2" fmla="*/ 645159 h 645159"/>
                <a:gd name="connsiteX3" fmla="*/ 0 w 4704285"/>
                <a:gd name="connsiteY3" fmla="*/ 645159 h 645159"/>
                <a:gd name="connsiteX4" fmla="*/ 0 w 4704285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645159">
                  <a:moveTo>
                    <a:pt x="0" y="0"/>
                  </a:moveTo>
                  <a:lnTo>
                    <a:pt x="4704285" y="0"/>
                  </a:lnTo>
                  <a:lnTo>
                    <a:pt x="4704285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5892265" y="2614910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 dirty="0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5892265" y="3260069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892265" y="3905228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1642402" y="1025184"/>
            <a:ext cx="71629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наличии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субъекте РФ утвержденных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нормативов чистого дохода в стоимостном выражении от реализации полученных в личном подсобном хозяйстве плодов и продукции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582146" y="2340318"/>
            <a:ext cx="72469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Свердловской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области такие нормативы не утверждены, в настоящее время возможность финансирования данного мероприятия с учетом Соглашения о предоставлении субсидии из федерального бюджета отсутствует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63888" y="4131125"/>
            <a:ext cx="7128031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областному законодательству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социального контракта для ведения подсобного хозяйства предусматривается в прежнем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порядке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36682" y="5789978"/>
            <a:ext cx="7390444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Единовременная выплата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30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583394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Шаблон презентации на 14082013(2)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6963</TotalTime>
  <Words>662</Words>
  <Application>Microsoft Office PowerPoint</Application>
  <PresentationFormat>Экран (4:3)</PresentationFormat>
  <Paragraphs>111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Arial Black</vt:lpstr>
      <vt:lpstr>Calibri</vt:lpstr>
      <vt:lpstr>Candara</vt:lpstr>
      <vt:lpstr>Liberation Serif</vt:lpstr>
      <vt:lpstr>Symbol</vt:lpstr>
      <vt:lpstr>Times New Roman</vt:lpstr>
      <vt:lpstr>Тема Office</vt:lpstr>
      <vt:lpstr>1_Тема Office</vt:lpstr>
      <vt:lpstr>Шаблон презентации на 14082013(2)</vt:lpstr>
      <vt:lpstr>Презентация PowerPoint</vt:lpstr>
      <vt:lpstr>Презентация PowerPoint</vt:lpstr>
      <vt:lpstr>Постановление Правительства  Российской Федерации от 15.04.2014 № 296  «Об утверждении государственной программы Российской Федерации  «Социальная поддержка граждан»  (в ред. постановления Правительства РФ от 31.12.2020 № 2394)</vt:lpstr>
      <vt:lpstr>Приняты нормативные правовые акты Свердловской области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Соглашение о предоставлении субсидии  из федерального бюджета  бюджету субъекта Российской Федерации  от 15.04.2020 № 149-09-2020-359</vt:lpstr>
      <vt:lpstr>Требования к численности получателей  государственной социальной помощи на основании социального контракта при использовании федеральных средств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 Sorokina</dc:creator>
  <cp:lastModifiedBy>admin</cp:lastModifiedBy>
  <cp:revision>639</cp:revision>
  <cp:lastPrinted>2019-11-15T05:15:47Z</cp:lastPrinted>
  <dcterms:created xsi:type="dcterms:W3CDTF">2017-04-10T11:17:02Z</dcterms:created>
  <dcterms:modified xsi:type="dcterms:W3CDTF">2021-06-18T06:54:00Z</dcterms:modified>
</cp:coreProperties>
</file>