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image/x-wmf" Extension="wmf"/>
  <Default ContentType="application/vnd.openxmlformats-package.relationships+xml" Extension="rels"/>
  <Default ContentType="application/xml" Extension="xml"/>
  <Default ContentType="application/vnd.openxmlformats-officedocument.spreadsheetml.sheet" Extension="xlsx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1.xml"/>
  <Override ContentType="application/vnd.openxmlformats-officedocument.drawingml.chart+xml" PartName="/ppt/charts/chart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67" r:id="rId2"/>
    <p:sldId id="368" r:id="rId3"/>
    <p:sldId id="369" r:id="rId4"/>
    <p:sldId id="346" r:id="rId5"/>
    <p:sldId id="360" r:id="rId6"/>
    <p:sldId id="359" r:id="rId7"/>
    <p:sldId id="366" r:id="rId8"/>
    <p:sldId id="364" r:id="rId9"/>
    <p:sldId id="365" r:id="rId10"/>
    <p:sldId id="362" r:id="rId11"/>
    <p:sldId id="363" r:id="rId12"/>
  </p:sldIdLst>
  <p:sldSz cx="13439775" cy="7559675"/>
  <p:notesSz cx="6797675" cy="9926638"/>
  <p:defaultTextStyle>
    <a:defPPr>
      <a:defRPr lang="ru-RU"/>
    </a:defPPr>
    <a:lvl1pPr marL="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1pPr>
    <a:lvl2pPr marL="4908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2pPr>
    <a:lvl3pPr marL="9817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3pPr>
    <a:lvl4pPr marL="14725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4pPr>
    <a:lvl5pPr marL="19634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5pPr>
    <a:lvl6pPr marL="24542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6pPr>
    <a:lvl7pPr marL="29451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7pPr>
    <a:lvl8pPr marL="3435949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8pPr>
    <a:lvl9pPr marL="3926799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ровков Павел Сергеевич" initials="БПС" lastIdx="1" clrIdx="0">
    <p:extLst>
      <p:ext uri="{19B8F6BF-5375-455C-9EA6-DF929625EA0E}">
        <p15:presenceInfo xmlns:p15="http://schemas.microsoft.com/office/powerpoint/2012/main" userId="S-1-5-21-3459247-3763285414-3421907777-116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A1DA"/>
    <a:srgbClr val="ED7D2F"/>
    <a:srgbClr val="2B98D5"/>
    <a:srgbClr val="42BEB2"/>
    <a:srgbClr val="563F2F"/>
    <a:srgbClr val="FDC010"/>
    <a:srgbClr val="D9D3D0"/>
    <a:srgbClr val="2279A9"/>
    <a:srgbClr val="44546A"/>
    <a:srgbClr val="4971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8" autoAdjust="0"/>
    <p:restoredTop sz="82786" autoAdjust="0"/>
  </p:normalViewPr>
  <p:slideViewPr>
    <p:cSldViewPr snapToGrid="0">
      <p:cViewPr varScale="1">
        <p:scale>
          <a:sx n="68" d="100"/>
          <a:sy n="68" d="100"/>
        </p:scale>
        <p:origin x="110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5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98750000000000004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63D2-4FA8-922A-1F4276837BC6}"/>
              </c:ext>
            </c:extLst>
          </c:dPt>
          <c:dPt>
            <c:idx val="1"/>
            <c:bubble3D val="0"/>
            <c:spPr>
              <a:solidFill>
                <a:srgbClr val="5D9648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63D2-4FA8-922A-1F4276837BC6}"/>
              </c:ext>
            </c:extLst>
          </c:dPt>
          <c:dPt>
            <c:idx val="2"/>
            <c:bubble3D val="0"/>
            <c:spPr>
              <a:solidFill>
                <a:srgbClr val="E7A13D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63D2-4FA8-922A-1F4276837BC6}"/>
              </c:ext>
            </c:extLst>
          </c:dPt>
          <c:dPt>
            <c:idx val="3"/>
            <c:bubble3D val="0"/>
            <c:spPr>
              <a:solidFill>
                <a:srgbClr val="BC2D30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63D2-4FA8-922A-1F4276837BC6}"/>
              </c:ext>
            </c:extLst>
          </c:dPt>
          <c:cat>
            <c:strRef>
              <c:f>Sheet1!$B$1:$E$1</c:f>
              <c:strCache>
                <c:ptCount val="4"/>
                <c:pt idx="0">
                  <c:v>Капитальное строительство зданий и сооружений</c:v>
                </c:pt>
                <c:pt idx="1">
                  <c:v>Закупка высокотехнологичного оборудования</c:v>
                </c:pt>
                <c:pt idx="2">
                  <c:v>Проектно-изыскательские и подготовительные работы</c:v>
                </c:pt>
                <c:pt idx="3">
                  <c:v>Строительство инженерной инфраструктуры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10.6</c:v>
                </c:pt>
                <c:pt idx="1">
                  <c:v>5</c:v>
                </c:pt>
                <c:pt idx="2">
                  <c:v>1</c:v>
                </c:pt>
                <c:pt idx="3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3D2-4FA8-922A-1F4276837B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5"/>
        <c:holeSize val="50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424A0-314E-4C8E-8C61-0C6E9D21F8CA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29816-93D9-435F-9B53-DC3323A4E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38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986BC-3181-4DC8-8EF0-AA54586A6985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125AC-088F-48D9-9199-C78495F93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706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81700" rtl="0" eaLnBrk="1" latinLnBrk="0" hangingPunct="1">
      <a:defRPr sz="1288" kern="1200">
        <a:solidFill>
          <a:schemeClr val="tx1"/>
        </a:solidFill>
        <a:latin typeface="+mn-lt"/>
        <a:ea typeface="+mn-ea"/>
        <a:cs typeface="+mn-cs"/>
      </a:defRPr>
    </a:lvl1pPr>
    <a:lvl2pPr marL="490850" algn="l" defTabSz="981700" rtl="0" eaLnBrk="1" latinLnBrk="0" hangingPunct="1">
      <a:defRPr sz="1288" kern="1200">
        <a:solidFill>
          <a:schemeClr val="tx1"/>
        </a:solidFill>
        <a:latin typeface="+mn-lt"/>
        <a:ea typeface="+mn-ea"/>
        <a:cs typeface="+mn-cs"/>
      </a:defRPr>
    </a:lvl2pPr>
    <a:lvl3pPr marL="981700" algn="l" defTabSz="981700" rtl="0" eaLnBrk="1" latinLnBrk="0" hangingPunct="1">
      <a:defRPr sz="1288" kern="1200">
        <a:solidFill>
          <a:schemeClr val="tx1"/>
        </a:solidFill>
        <a:latin typeface="+mn-lt"/>
        <a:ea typeface="+mn-ea"/>
        <a:cs typeface="+mn-cs"/>
      </a:defRPr>
    </a:lvl3pPr>
    <a:lvl4pPr marL="1472550" algn="l" defTabSz="981700" rtl="0" eaLnBrk="1" latinLnBrk="0" hangingPunct="1">
      <a:defRPr sz="1288" kern="1200">
        <a:solidFill>
          <a:schemeClr val="tx1"/>
        </a:solidFill>
        <a:latin typeface="+mn-lt"/>
        <a:ea typeface="+mn-ea"/>
        <a:cs typeface="+mn-cs"/>
      </a:defRPr>
    </a:lvl4pPr>
    <a:lvl5pPr marL="1963400" algn="l" defTabSz="981700" rtl="0" eaLnBrk="1" latinLnBrk="0" hangingPunct="1">
      <a:defRPr sz="1288" kern="1200">
        <a:solidFill>
          <a:schemeClr val="tx1"/>
        </a:solidFill>
        <a:latin typeface="+mn-lt"/>
        <a:ea typeface="+mn-ea"/>
        <a:cs typeface="+mn-cs"/>
      </a:defRPr>
    </a:lvl5pPr>
    <a:lvl6pPr marL="2454250" algn="l" defTabSz="981700" rtl="0" eaLnBrk="1" latinLnBrk="0" hangingPunct="1">
      <a:defRPr sz="1288" kern="1200">
        <a:solidFill>
          <a:schemeClr val="tx1"/>
        </a:solidFill>
        <a:latin typeface="+mn-lt"/>
        <a:ea typeface="+mn-ea"/>
        <a:cs typeface="+mn-cs"/>
      </a:defRPr>
    </a:lvl6pPr>
    <a:lvl7pPr marL="2945100" algn="l" defTabSz="981700" rtl="0" eaLnBrk="1" latinLnBrk="0" hangingPunct="1">
      <a:defRPr sz="1288" kern="1200">
        <a:solidFill>
          <a:schemeClr val="tx1"/>
        </a:solidFill>
        <a:latin typeface="+mn-lt"/>
        <a:ea typeface="+mn-ea"/>
        <a:cs typeface="+mn-cs"/>
      </a:defRPr>
    </a:lvl7pPr>
    <a:lvl8pPr marL="3435949" algn="l" defTabSz="981700" rtl="0" eaLnBrk="1" latinLnBrk="0" hangingPunct="1">
      <a:defRPr sz="1288" kern="1200">
        <a:solidFill>
          <a:schemeClr val="tx1"/>
        </a:solidFill>
        <a:latin typeface="+mn-lt"/>
        <a:ea typeface="+mn-ea"/>
        <a:cs typeface="+mn-cs"/>
      </a:defRPr>
    </a:lvl8pPr>
    <a:lvl9pPr marL="3926799" algn="l" defTabSz="981700" rtl="0" eaLnBrk="1" latinLnBrk="0" hangingPunct="1">
      <a:defRPr sz="128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125AC-088F-48D9-9199-C78495F93A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584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439775" cy="772424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258" y="399478"/>
            <a:ext cx="1295259" cy="69393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164" y="2252796"/>
            <a:ext cx="6386243" cy="1655570"/>
          </a:xfrm>
          <a:prstGeom prst="rect">
            <a:avLst/>
          </a:prstGeom>
        </p:spPr>
      </p:pic>
      <p:sp>
        <p:nvSpPr>
          <p:cNvPr id="14" name="Дата 3"/>
          <p:cNvSpPr txBox="1">
            <a:spLocks/>
          </p:cNvSpPr>
          <p:nvPr userDrawn="1"/>
        </p:nvSpPr>
        <p:spPr>
          <a:xfrm>
            <a:off x="682215" y="7006700"/>
            <a:ext cx="3023949" cy="402483"/>
          </a:xfrm>
          <a:prstGeom prst="rect">
            <a:avLst/>
          </a:prstGeom>
        </p:spPr>
        <p:txBody>
          <a:bodyPr vert="horz" lIns="117721" tIns="58860" rIns="117721" bIns="5886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EB4923F-6D85-4D3F-A0DF-B0A90AC0DE05}" type="datetimeFigureOut">
              <a:rPr lang="ru-RU" sz="1545" smtClean="0"/>
              <a:pPr/>
              <a:t>24.06.2021</a:t>
            </a:fld>
            <a:endParaRPr lang="ru-RU" sz="1545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10" hasCustomPrompt="1"/>
          </p:nvPr>
        </p:nvSpPr>
        <p:spPr>
          <a:xfrm>
            <a:off x="3581509" y="5067751"/>
            <a:ext cx="7243263" cy="1462937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3347" cap="none" baseline="0">
                <a:solidFill>
                  <a:srgbClr val="22A1DA"/>
                </a:solidFill>
                <a:latin typeface="Segoe UI Semibold" panose="020B0702040204020203" pitchFamily="34" charset="0"/>
              </a:defRPr>
            </a:lvl1pPr>
            <a:lvl2pPr marL="588599" indent="0">
              <a:buFontTx/>
              <a:buNone/>
              <a:defRPr sz="2832" cap="all" baseline="0">
                <a:solidFill>
                  <a:srgbClr val="22A1DA"/>
                </a:solidFill>
                <a:latin typeface="Segoe UI Semibold" panose="020B0702040204020203" pitchFamily="34" charset="0"/>
              </a:defRPr>
            </a:lvl2pPr>
            <a:lvl3pPr marL="1177199" indent="0">
              <a:buFontTx/>
              <a:buNone/>
              <a:defRPr sz="2832" cap="all" baseline="0">
                <a:solidFill>
                  <a:srgbClr val="22A1DA"/>
                </a:solidFill>
                <a:latin typeface="Segoe UI "/>
              </a:defRPr>
            </a:lvl3pPr>
            <a:lvl4pPr marL="1765798" indent="0">
              <a:buFontTx/>
              <a:buNone/>
              <a:defRPr sz="2832" cap="all" baseline="0">
                <a:solidFill>
                  <a:srgbClr val="22A1DA"/>
                </a:solidFill>
                <a:latin typeface="Segoe UI "/>
              </a:defRPr>
            </a:lvl4pPr>
            <a:lvl5pPr marL="2354397" indent="0">
              <a:buFontTx/>
              <a:buNone/>
              <a:defRPr sz="2832" cap="all" baseline="0">
                <a:solidFill>
                  <a:srgbClr val="22A1DA"/>
                </a:solidFill>
                <a:latin typeface="Segoe UI "/>
              </a:defRPr>
            </a:lvl5pPr>
          </a:lstStyle>
          <a:p>
            <a:pPr lvl="0"/>
            <a:r>
              <a:rPr lang="ru-RU" dirty="0"/>
              <a:t>Образец текста </a:t>
            </a:r>
            <a:br>
              <a:rPr lang="ru-RU" dirty="0"/>
            </a:br>
            <a:r>
              <a:rPr lang="ru-RU" dirty="0"/>
              <a:t>в несколько строк</a:t>
            </a:r>
          </a:p>
        </p:txBody>
      </p:sp>
    </p:spTree>
    <p:extLst>
      <p:ext uri="{BB962C8B-B14F-4D97-AF65-F5344CB8AC3E}">
        <p14:creationId xmlns:p14="http://schemas.microsoft.com/office/powerpoint/2010/main" val="198960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186C-48BB-40C9-BCA3-127F0AF18251}" type="datetime1">
              <a:rPr lang="ru-RU" smtClean="0"/>
              <a:t>24.06.2021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485"/>
            <a:ext cx="13439775" cy="1834912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89864" y="294369"/>
            <a:ext cx="7469587" cy="1144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и ещё немного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10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5584-8A28-4C79-893D-759B39B48282}" type="datetime1">
              <a:rPr lang="ru-RU" smtClean="0"/>
              <a:t>24.06.2021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414" y="-648796"/>
            <a:ext cx="6468127" cy="302605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1231" y="-481196"/>
            <a:ext cx="1889052" cy="7559675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89864" y="294369"/>
            <a:ext cx="7469587" cy="1144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22A1DA"/>
                </a:solidFill>
              </a:defRPr>
            </a:lvl1pPr>
          </a:lstStyle>
          <a:p>
            <a:r>
              <a:rPr lang="ru-RU" dirty="0"/>
              <a:t>Образец заголовка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и ещё немного</a:t>
            </a:r>
            <a:endParaRPr lang="en-US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788892" y="1601788"/>
            <a:ext cx="11810898" cy="4979987"/>
          </a:xfrm>
        </p:spPr>
        <p:txBody>
          <a:bodyPr/>
          <a:lstStyle>
            <a:lvl1pPr marL="0" indent="0">
              <a:buNone/>
              <a:defRPr/>
            </a:lvl1pPr>
            <a:lvl2pPr marL="588599" indent="0">
              <a:buNone/>
              <a:defRPr/>
            </a:lvl2pPr>
            <a:lvl3pPr marL="1177199" indent="0">
              <a:buNone/>
              <a:defRPr/>
            </a:lvl3pPr>
            <a:lvl4pPr marL="1765798" indent="0">
              <a:buNone/>
              <a:defRPr/>
            </a:lvl4pPr>
            <a:lvl5pPr marL="2354397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5323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всем 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10162063" y="1"/>
            <a:ext cx="3277712" cy="1465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87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0300559" y="6188076"/>
            <a:ext cx="3277712" cy="1465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87"/>
          </a:p>
        </p:txBody>
      </p:sp>
    </p:spTree>
    <p:extLst>
      <p:ext uri="{BB962C8B-B14F-4D97-AF65-F5344CB8AC3E}">
        <p14:creationId xmlns:p14="http://schemas.microsoft.com/office/powerpoint/2010/main" val="3573617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485"/>
            <a:ext cx="13439775" cy="183491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3656" y="2267902"/>
            <a:ext cx="6803887" cy="4192822"/>
          </a:xfrm>
        </p:spPr>
        <p:txBody>
          <a:bodyPr/>
          <a:lstStyle>
            <a:lvl1pPr>
              <a:defRPr sz="4120"/>
            </a:lvl1pPr>
            <a:lvl2pPr>
              <a:defRPr sz="3605"/>
            </a:lvl2pPr>
            <a:lvl3pPr>
              <a:defRPr sz="3090"/>
            </a:lvl3pPr>
            <a:lvl4pPr>
              <a:defRPr sz="2575"/>
            </a:lvl4pPr>
            <a:lvl5pPr>
              <a:defRPr sz="2575"/>
            </a:lvl5pPr>
            <a:lvl6pPr>
              <a:defRPr sz="2575"/>
            </a:lvl6pPr>
            <a:lvl7pPr>
              <a:defRPr sz="2575"/>
            </a:lvl7pPr>
            <a:lvl8pPr>
              <a:defRPr sz="2575"/>
            </a:lvl8pPr>
            <a:lvl9pPr>
              <a:defRPr sz="257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5736" y="2267902"/>
            <a:ext cx="4334677" cy="4201570"/>
          </a:xfrm>
        </p:spPr>
        <p:txBody>
          <a:bodyPr/>
          <a:lstStyle>
            <a:lvl1pPr marL="0" indent="0">
              <a:buNone/>
              <a:defRPr sz="2060"/>
            </a:lvl1pPr>
            <a:lvl2pPr marL="588599" indent="0">
              <a:buNone/>
              <a:defRPr sz="1802"/>
            </a:lvl2pPr>
            <a:lvl3pPr marL="1177199" indent="0">
              <a:buNone/>
              <a:defRPr sz="1545"/>
            </a:lvl3pPr>
            <a:lvl4pPr marL="1765798" indent="0">
              <a:buNone/>
              <a:defRPr sz="1287"/>
            </a:lvl4pPr>
            <a:lvl5pPr marL="2354397" indent="0">
              <a:buNone/>
              <a:defRPr sz="1287"/>
            </a:lvl5pPr>
            <a:lvl6pPr marL="2942996" indent="0">
              <a:buNone/>
              <a:defRPr sz="1287"/>
            </a:lvl6pPr>
            <a:lvl7pPr marL="3531596" indent="0">
              <a:buNone/>
              <a:defRPr sz="1287"/>
            </a:lvl7pPr>
            <a:lvl8pPr marL="4120195" indent="0">
              <a:buNone/>
              <a:defRPr sz="1287"/>
            </a:lvl8pPr>
            <a:lvl9pPr marL="4708794" indent="0">
              <a:buNone/>
              <a:defRPr sz="128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3C52-DDD9-4805-A455-30AE3A827D5C}" type="datetime1">
              <a:rPr lang="ru-RU" smtClean="0"/>
              <a:t>24.06.2021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89864" y="294369"/>
            <a:ext cx="7469587" cy="1144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и ещё немного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684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13656" y="2267902"/>
            <a:ext cx="6803887" cy="4192822"/>
          </a:xfrm>
        </p:spPr>
        <p:txBody>
          <a:bodyPr anchor="t"/>
          <a:lstStyle>
            <a:lvl1pPr marL="0" indent="0">
              <a:buNone/>
              <a:defRPr sz="4120"/>
            </a:lvl1pPr>
            <a:lvl2pPr marL="588599" indent="0">
              <a:buNone/>
              <a:defRPr sz="3605"/>
            </a:lvl2pPr>
            <a:lvl3pPr marL="1177199" indent="0">
              <a:buNone/>
              <a:defRPr sz="3090"/>
            </a:lvl3pPr>
            <a:lvl4pPr marL="1765798" indent="0">
              <a:buNone/>
              <a:defRPr sz="2575"/>
            </a:lvl4pPr>
            <a:lvl5pPr marL="2354397" indent="0">
              <a:buNone/>
              <a:defRPr sz="2575"/>
            </a:lvl5pPr>
            <a:lvl6pPr marL="2942996" indent="0">
              <a:buNone/>
              <a:defRPr sz="2575"/>
            </a:lvl6pPr>
            <a:lvl7pPr marL="3531596" indent="0">
              <a:buNone/>
              <a:defRPr sz="2575"/>
            </a:lvl7pPr>
            <a:lvl8pPr marL="4120195" indent="0">
              <a:buNone/>
              <a:defRPr sz="2575"/>
            </a:lvl8pPr>
            <a:lvl9pPr marL="4708794" indent="0">
              <a:buNone/>
              <a:defRPr sz="257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5736" y="2267902"/>
            <a:ext cx="4334677" cy="4201570"/>
          </a:xfrm>
        </p:spPr>
        <p:txBody>
          <a:bodyPr/>
          <a:lstStyle>
            <a:lvl1pPr marL="0" indent="0">
              <a:buNone/>
              <a:defRPr sz="2060"/>
            </a:lvl1pPr>
            <a:lvl2pPr marL="588599" indent="0">
              <a:buNone/>
              <a:defRPr sz="1802"/>
            </a:lvl2pPr>
            <a:lvl3pPr marL="1177199" indent="0">
              <a:buNone/>
              <a:defRPr sz="1545"/>
            </a:lvl3pPr>
            <a:lvl4pPr marL="1765798" indent="0">
              <a:buNone/>
              <a:defRPr sz="1287"/>
            </a:lvl4pPr>
            <a:lvl5pPr marL="2354397" indent="0">
              <a:buNone/>
              <a:defRPr sz="1287"/>
            </a:lvl5pPr>
            <a:lvl6pPr marL="2942996" indent="0">
              <a:buNone/>
              <a:defRPr sz="1287"/>
            </a:lvl6pPr>
            <a:lvl7pPr marL="3531596" indent="0">
              <a:buNone/>
              <a:defRPr sz="1287"/>
            </a:lvl7pPr>
            <a:lvl8pPr marL="4120195" indent="0">
              <a:buNone/>
              <a:defRPr sz="1287"/>
            </a:lvl8pPr>
            <a:lvl9pPr marL="4708794" indent="0">
              <a:buNone/>
              <a:defRPr sz="128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AF22-B8FC-4B84-BCFF-57F43201E774}" type="datetime1">
              <a:rPr lang="ru-RU" smtClean="0"/>
              <a:t>24.06.2021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485"/>
            <a:ext cx="13439775" cy="1834912"/>
          </a:xfrm>
          <a:prstGeom prst="rect">
            <a:avLst/>
          </a:prstGeom>
        </p:spPr>
      </p:pic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89864" y="294369"/>
            <a:ext cx="7469587" cy="1144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и ещё немного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563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7C4E-F0C2-4D87-8A3D-049C405B9854}" type="datetime1">
              <a:rPr lang="ru-RU" smtClean="0"/>
              <a:t>24.06.2021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3780" y="403225"/>
            <a:ext cx="11592215" cy="14605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0576466" y="128589"/>
            <a:ext cx="2654623" cy="17351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87"/>
          </a:p>
        </p:txBody>
      </p:sp>
    </p:spTree>
    <p:extLst>
      <p:ext uri="{BB962C8B-B14F-4D97-AF65-F5344CB8AC3E}">
        <p14:creationId xmlns:p14="http://schemas.microsoft.com/office/powerpoint/2010/main" val="2852080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512568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183" y="-4789"/>
            <a:ext cx="13780242" cy="7571687"/>
          </a:xfrm>
          <a:prstGeom prst="rect">
            <a:avLst/>
          </a:prstGeom>
        </p:spPr>
      </p:pic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5920-514C-4E62-9EC1-587C54594C69}" type="datetime1">
              <a:rPr lang="ru-RU" smtClean="0"/>
              <a:t>24.06.2021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2384742" y="2172211"/>
            <a:ext cx="9139129" cy="151530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kern="1200">
                <a:solidFill>
                  <a:srgbClr val="22A1DA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en-US" sz="3605" b="1" dirty="0">
              <a:latin typeface="+mn-lt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7430" y="386979"/>
            <a:ext cx="1059756" cy="56776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594" y="311430"/>
            <a:ext cx="2811047" cy="728736"/>
          </a:xfrm>
          <a:prstGeom prst="rect">
            <a:avLst/>
          </a:prstGeom>
        </p:spPr>
      </p:pic>
      <p:sp>
        <p:nvSpPr>
          <p:cNvPr id="7" name="Объект 6"/>
          <p:cNvSpPr>
            <a:spLocks noGrp="1"/>
          </p:cNvSpPr>
          <p:nvPr>
            <p:ph sz="quarter" idx="13" hasCustomPrompt="1"/>
          </p:nvPr>
        </p:nvSpPr>
        <p:spPr>
          <a:xfrm>
            <a:off x="2384742" y="2089703"/>
            <a:ext cx="9612378" cy="1680322"/>
          </a:xfrm>
        </p:spPr>
        <p:txBody>
          <a:bodyPr/>
          <a:lstStyle>
            <a:lvl1pPr marL="0" indent="0">
              <a:buNone/>
              <a:defRPr b="0">
                <a:solidFill>
                  <a:srgbClr val="22A1DA"/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090" b="1" dirty="0">
                <a:latin typeface="+mn-lt"/>
              </a:rPr>
              <a:t>ПРЕДЛОЖЕНИЯ </a:t>
            </a:r>
            <a:r>
              <a:rPr lang="en-US" sz="3090" b="1" dirty="0">
                <a:latin typeface="+mn-lt"/>
              </a:rPr>
              <a:t/>
            </a:r>
            <a:br>
              <a:rPr lang="en-US" sz="3090" b="1" dirty="0">
                <a:latin typeface="+mn-lt"/>
              </a:rPr>
            </a:br>
            <a:r>
              <a:rPr lang="ru-RU" sz="3090" b="1" dirty="0">
                <a:latin typeface="+mn-lt"/>
              </a:rPr>
              <a:t>ПО РАЗВИТИЮ СОТРУДНИЧЕСТВА </a:t>
            </a:r>
            <a:br>
              <a:rPr lang="ru-RU" sz="3090" b="1" dirty="0">
                <a:latin typeface="+mn-lt"/>
              </a:rPr>
            </a:br>
            <a:r>
              <a:rPr lang="ru-RU" sz="3090" b="1" dirty="0">
                <a:latin typeface="+mn-lt"/>
              </a:rPr>
              <a:t>НУ</a:t>
            </a:r>
            <a:r>
              <a:rPr lang="ru-RU" sz="3090" b="1" baseline="0" dirty="0">
                <a:latin typeface="+mn-lt"/>
              </a:rPr>
              <a:t> И ЕЩЁ ОДНА СТРОЧКА, НЕ БОЛЕЕ</a:t>
            </a:r>
            <a:r>
              <a:rPr lang="ru-RU" sz="3090" b="1" dirty="0">
                <a:latin typeface="+mn-lt"/>
              </a:rPr>
              <a:t> </a:t>
            </a:r>
            <a:endParaRPr lang="en-US" sz="3090" b="1" dirty="0">
              <a:latin typeface="+mn-lt"/>
            </a:endParaRPr>
          </a:p>
        </p:txBody>
      </p:sp>
      <p:sp>
        <p:nvSpPr>
          <p:cNvPr id="16" name="Объект 15"/>
          <p:cNvSpPr>
            <a:spLocks noGrp="1"/>
          </p:cNvSpPr>
          <p:nvPr>
            <p:ph sz="quarter" idx="14" hasCustomPrompt="1"/>
          </p:nvPr>
        </p:nvSpPr>
        <p:spPr>
          <a:xfrm>
            <a:off x="2384742" y="3636920"/>
            <a:ext cx="9612378" cy="1921305"/>
          </a:xfrm>
        </p:spPr>
        <p:txBody>
          <a:bodyPr/>
          <a:lstStyle>
            <a:lvl1pPr marL="0" indent="0">
              <a:buNone/>
              <a:defRPr/>
            </a:lvl1pPr>
            <a:lvl2pPr marL="588599" indent="0">
              <a:buNone/>
              <a:defRPr/>
            </a:lvl2pPr>
            <a:lvl3pPr marL="1177199" indent="0">
              <a:buNone/>
              <a:defRPr/>
            </a:lvl3pPr>
            <a:lvl4pPr marL="1765798" indent="0">
              <a:buNone/>
              <a:defRPr/>
            </a:lvl4pPr>
            <a:lvl5pPr marL="2354397" indent="0">
              <a:buNone/>
              <a:defRPr/>
            </a:lvl5pPr>
          </a:lstStyle>
          <a:p>
            <a:pPr>
              <a:lnSpc>
                <a:spcPct val="100000"/>
              </a:lnSpc>
            </a:pPr>
            <a:r>
              <a:rPr lang="ru-RU" sz="309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Свердловской области и Магаданской области </a:t>
            </a:r>
            <a:br>
              <a:rPr lang="ru-RU" sz="309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sz="309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 сфере реализации инвестиционной политики </a:t>
            </a:r>
            <a:br>
              <a:rPr lang="ru-RU" sz="309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sz="309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 поддержки предпринимательства.</a:t>
            </a:r>
          </a:p>
        </p:txBody>
      </p:sp>
    </p:spTree>
    <p:extLst>
      <p:ext uri="{BB962C8B-B14F-4D97-AF65-F5344CB8AC3E}">
        <p14:creationId xmlns:p14="http://schemas.microsoft.com/office/powerpoint/2010/main" val="4070572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 категории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0" y="1"/>
            <a:ext cx="13439775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87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6986" y="835801"/>
            <a:ext cx="11591807" cy="3144614"/>
          </a:xfrm>
          <a:prstGeom prst="rect">
            <a:avLst/>
          </a:prstGeom>
        </p:spPr>
        <p:txBody>
          <a:bodyPr anchor="b"/>
          <a:lstStyle>
            <a:lvl1pPr>
              <a:defRPr sz="8515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916986" y="4211871"/>
            <a:ext cx="11591807" cy="1653678"/>
          </a:xfrm>
        </p:spPr>
        <p:txBody>
          <a:bodyPr/>
          <a:lstStyle>
            <a:lvl1pPr marL="0" indent="0">
              <a:buNone/>
              <a:defRPr sz="3406">
                <a:solidFill>
                  <a:schemeClr val="bg1">
                    <a:lumMod val="95000"/>
                  </a:schemeClr>
                </a:solidFill>
              </a:defRPr>
            </a:lvl1pPr>
            <a:lvl2pPr marL="648814" indent="0">
              <a:buNone/>
              <a:defRPr sz="2839">
                <a:solidFill>
                  <a:schemeClr val="tx1">
                    <a:tint val="75000"/>
                  </a:schemeClr>
                </a:solidFill>
              </a:defRPr>
            </a:lvl2pPr>
            <a:lvl3pPr marL="1297626" indent="0">
              <a:buNone/>
              <a:defRPr sz="2554">
                <a:solidFill>
                  <a:schemeClr val="tx1">
                    <a:tint val="75000"/>
                  </a:schemeClr>
                </a:solidFill>
              </a:defRPr>
            </a:lvl3pPr>
            <a:lvl4pPr marL="1946439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4pPr>
            <a:lvl5pPr marL="2595252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5pPr>
            <a:lvl6pPr marL="3244065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6pPr>
            <a:lvl7pPr marL="3892877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7pPr>
            <a:lvl8pPr marL="4541691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8pPr>
            <a:lvl9pPr marL="5190503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23986" y="7006701"/>
            <a:ext cx="3023949" cy="402483"/>
          </a:xfrm>
        </p:spPr>
        <p:txBody>
          <a:bodyPr/>
          <a:lstStyle/>
          <a:p>
            <a:fld id="{31E36DDC-4A08-44C5-9D60-A12B19258A96}" type="datetime1">
              <a:rPr lang="ru-RU" smtClean="0"/>
              <a:t>24.06.2021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1925" y="7006701"/>
            <a:ext cx="4535925" cy="402483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91842" y="7006701"/>
            <a:ext cx="3023949" cy="402483"/>
          </a:xfrm>
        </p:spPr>
        <p:txBody>
          <a:bodyPr/>
          <a:lstStyle/>
          <a:p>
            <a:fld id="{3463CF0B-0AF5-49AC-8D18-C5BD401C4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69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 категории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0" y="1"/>
            <a:ext cx="13439775" cy="7559675"/>
          </a:xfrm>
          <a:prstGeom prst="rect">
            <a:avLst/>
          </a:prstGeom>
          <a:solidFill>
            <a:srgbClr val="42B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87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6986" y="835801"/>
            <a:ext cx="11591807" cy="3144614"/>
          </a:xfrm>
          <a:prstGeom prst="rect">
            <a:avLst/>
          </a:prstGeom>
        </p:spPr>
        <p:txBody>
          <a:bodyPr anchor="b"/>
          <a:lstStyle>
            <a:lvl1pPr>
              <a:defRPr sz="8515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916986" y="4211871"/>
            <a:ext cx="11591807" cy="1653678"/>
          </a:xfrm>
        </p:spPr>
        <p:txBody>
          <a:bodyPr/>
          <a:lstStyle>
            <a:lvl1pPr marL="0" indent="0">
              <a:buNone/>
              <a:defRPr sz="3406">
                <a:solidFill>
                  <a:schemeClr val="bg1">
                    <a:lumMod val="95000"/>
                  </a:schemeClr>
                </a:solidFill>
              </a:defRPr>
            </a:lvl1pPr>
            <a:lvl2pPr marL="648814" indent="0">
              <a:buNone/>
              <a:defRPr sz="2839">
                <a:solidFill>
                  <a:schemeClr val="tx1">
                    <a:tint val="75000"/>
                  </a:schemeClr>
                </a:solidFill>
              </a:defRPr>
            </a:lvl2pPr>
            <a:lvl3pPr marL="1297626" indent="0">
              <a:buNone/>
              <a:defRPr sz="2554">
                <a:solidFill>
                  <a:schemeClr val="tx1">
                    <a:tint val="75000"/>
                  </a:schemeClr>
                </a:solidFill>
              </a:defRPr>
            </a:lvl3pPr>
            <a:lvl4pPr marL="1946439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4pPr>
            <a:lvl5pPr marL="2595252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5pPr>
            <a:lvl6pPr marL="3244065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6pPr>
            <a:lvl7pPr marL="3892877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7pPr>
            <a:lvl8pPr marL="4541691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8pPr>
            <a:lvl9pPr marL="5190503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23986" y="7006701"/>
            <a:ext cx="3023949" cy="402483"/>
          </a:xfrm>
        </p:spPr>
        <p:txBody>
          <a:bodyPr/>
          <a:lstStyle/>
          <a:p>
            <a:fld id="{CE6296CE-3B93-4ABF-BA9F-26A2E43FEDF4}" type="datetime1">
              <a:rPr lang="ru-RU" smtClean="0"/>
              <a:t>24.06.2021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1925" y="7006701"/>
            <a:ext cx="4535925" cy="402483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91842" y="7006701"/>
            <a:ext cx="3023949" cy="402483"/>
          </a:xfrm>
        </p:spPr>
        <p:txBody>
          <a:bodyPr/>
          <a:lstStyle/>
          <a:p>
            <a:fld id="{3463CF0B-0AF5-49AC-8D18-C5BD401C4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24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 категории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0" y="1"/>
            <a:ext cx="13439775" cy="75596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87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6986" y="835801"/>
            <a:ext cx="11591807" cy="3144614"/>
          </a:xfrm>
          <a:prstGeom prst="rect">
            <a:avLst/>
          </a:prstGeom>
        </p:spPr>
        <p:txBody>
          <a:bodyPr anchor="b"/>
          <a:lstStyle>
            <a:lvl1pPr>
              <a:defRPr sz="8515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916986" y="4211871"/>
            <a:ext cx="11591807" cy="1653678"/>
          </a:xfrm>
        </p:spPr>
        <p:txBody>
          <a:bodyPr/>
          <a:lstStyle>
            <a:lvl1pPr marL="0" indent="0">
              <a:buNone/>
              <a:defRPr sz="340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48814" indent="0">
              <a:buNone/>
              <a:defRPr sz="2839">
                <a:solidFill>
                  <a:schemeClr val="tx1">
                    <a:tint val="75000"/>
                  </a:schemeClr>
                </a:solidFill>
              </a:defRPr>
            </a:lvl2pPr>
            <a:lvl3pPr marL="1297626" indent="0">
              <a:buNone/>
              <a:defRPr sz="2554">
                <a:solidFill>
                  <a:schemeClr val="tx1">
                    <a:tint val="75000"/>
                  </a:schemeClr>
                </a:solidFill>
              </a:defRPr>
            </a:lvl3pPr>
            <a:lvl4pPr marL="1946439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4pPr>
            <a:lvl5pPr marL="2595252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5pPr>
            <a:lvl6pPr marL="3244065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6pPr>
            <a:lvl7pPr marL="3892877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7pPr>
            <a:lvl8pPr marL="4541691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8pPr>
            <a:lvl9pPr marL="5190503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23986" y="7006701"/>
            <a:ext cx="3023949" cy="402483"/>
          </a:xfrm>
        </p:spPr>
        <p:txBody>
          <a:bodyPr/>
          <a:lstStyle/>
          <a:p>
            <a:fld id="{45CBCA27-9637-4502-8D04-843C389AB007}" type="datetime1">
              <a:rPr lang="ru-RU" smtClean="0"/>
              <a:t>24.06.2021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1925" y="7006701"/>
            <a:ext cx="4535925" cy="402483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91842" y="7006701"/>
            <a:ext cx="3023949" cy="402483"/>
          </a:xfrm>
        </p:spPr>
        <p:txBody>
          <a:bodyPr/>
          <a:lstStyle/>
          <a:p>
            <a:fld id="{3463CF0B-0AF5-49AC-8D18-C5BD401C4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787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485"/>
            <a:ext cx="13439775" cy="183491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0FDC-D86C-4374-A8E9-40CB2053C484}" type="datetime1">
              <a:rPr lang="ru-RU" smtClean="0"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89864" y="294369"/>
            <a:ext cx="7469587" cy="1144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и ещё немного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32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987" y="1884672"/>
            <a:ext cx="11591807" cy="3144614"/>
          </a:xfrm>
          <a:prstGeom prst="rect">
            <a:avLst/>
          </a:prstGeom>
        </p:spPr>
        <p:txBody>
          <a:bodyPr anchor="b"/>
          <a:lstStyle>
            <a:lvl1pPr>
              <a:defRPr sz="772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987" y="5059036"/>
            <a:ext cx="11591807" cy="1653678"/>
          </a:xfrm>
        </p:spPr>
        <p:txBody>
          <a:bodyPr/>
          <a:lstStyle>
            <a:lvl1pPr marL="0" indent="0">
              <a:buNone/>
              <a:defRPr sz="3090">
                <a:solidFill>
                  <a:schemeClr val="tx1"/>
                </a:solidFill>
              </a:defRPr>
            </a:lvl1pPr>
            <a:lvl2pPr marL="588599" indent="0">
              <a:buNone/>
              <a:defRPr sz="2575">
                <a:solidFill>
                  <a:schemeClr val="tx1">
                    <a:tint val="75000"/>
                  </a:schemeClr>
                </a:solidFill>
              </a:defRPr>
            </a:lvl2pPr>
            <a:lvl3pPr marL="1177199" indent="0">
              <a:buNone/>
              <a:defRPr sz="2317">
                <a:solidFill>
                  <a:schemeClr val="tx1">
                    <a:tint val="75000"/>
                  </a:schemeClr>
                </a:solidFill>
              </a:defRPr>
            </a:lvl3pPr>
            <a:lvl4pPr marL="1765798" indent="0">
              <a:buNone/>
              <a:defRPr sz="2060">
                <a:solidFill>
                  <a:schemeClr val="tx1">
                    <a:tint val="75000"/>
                  </a:schemeClr>
                </a:solidFill>
              </a:defRPr>
            </a:lvl4pPr>
            <a:lvl5pPr marL="2354397" indent="0">
              <a:buNone/>
              <a:defRPr sz="2060">
                <a:solidFill>
                  <a:schemeClr val="tx1">
                    <a:tint val="75000"/>
                  </a:schemeClr>
                </a:solidFill>
              </a:defRPr>
            </a:lvl5pPr>
            <a:lvl6pPr marL="2942996" indent="0">
              <a:buNone/>
              <a:defRPr sz="2060">
                <a:solidFill>
                  <a:schemeClr val="tx1">
                    <a:tint val="75000"/>
                  </a:schemeClr>
                </a:solidFill>
              </a:defRPr>
            </a:lvl6pPr>
            <a:lvl7pPr marL="3531596" indent="0">
              <a:buNone/>
              <a:defRPr sz="2060">
                <a:solidFill>
                  <a:schemeClr val="tx1">
                    <a:tint val="75000"/>
                  </a:schemeClr>
                </a:solidFill>
              </a:defRPr>
            </a:lvl7pPr>
            <a:lvl8pPr marL="4120195" indent="0">
              <a:buNone/>
              <a:defRPr sz="2060">
                <a:solidFill>
                  <a:schemeClr val="tx1">
                    <a:tint val="75000"/>
                  </a:schemeClr>
                </a:solidFill>
              </a:defRPr>
            </a:lvl8pPr>
            <a:lvl9pPr marL="4708794" indent="0">
              <a:buNone/>
              <a:defRPr sz="20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5EA6-D118-458C-88F4-862D495C49BD}" type="datetime1">
              <a:rPr lang="ru-RU" smtClean="0"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485"/>
            <a:ext cx="13439775" cy="1834912"/>
          </a:xfrm>
          <a:prstGeom prst="rect">
            <a:avLst/>
          </a:prstGeom>
        </p:spPr>
      </p:pic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789864" y="294369"/>
            <a:ext cx="7469587" cy="1144168"/>
          </a:xfrm>
          <a:prstGeom prst="rect">
            <a:avLst/>
          </a:prstGeom>
        </p:spPr>
        <p:txBody>
          <a:bodyPr vert="horz" lIns="117721" tIns="58860" rIns="117721" bIns="5886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862"/>
              <a:t>Образец заголовка </a:t>
            </a:r>
            <a:r>
              <a:rPr lang="en-US" sz="3862"/>
              <a:t/>
            </a:r>
            <a:br>
              <a:rPr lang="en-US" sz="3862"/>
            </a:br>
            <a:r>
              <a:rPr lang="ru-RU" sz="3862"/>
              <a:t>и ещё немного</a:t>
            </a:r>
            <a:endParaRPr lang="en-US" sz="3862" dirty="0"/>
          </a:p>
        </p:txBody>
      </p:sp>
    </p:spTree>
    <p:extLst>
      <p:ext uri="{BB962C8B-B14F-4D97-AF65-F5344CB8AC3E}">
        <p14:creationId xmlns:p14="http://schemas.microsoft.com/office/powerpoint/2010/main" val="197386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986" y="2012414"/>
            <a:ext cx="5711904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888" y="2012414"/>
            <a:ext cx="5711904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E574-5432-427E-AC4A-9A5A2EB67F13}" type="datetime1">
              <a:rPr lang="ru-RU" smtClean="0"/>
              <a:t>24.06.2021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485"/>
            <a:ext cx="13439775" cy="1834912"/>
          </a:xfrm>
          <a:prstGeom prst="rect">
            <a:avLst/>
          </a:prstGeom>
        </p:spPr>
      </p:pic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89864" y="294369"/>
            <a:ext cx="7469587" cy="1144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и ещё немного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431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5738" y="1853171"/>
            <a:ext cx="5685654" cy="908210"/>
          </a:xfrm>
        </p:spPr>
        <p:txBody>
          <a:bodyPr anchor="b"/>
          <a:lstStyle>
            <a:lvl1pPr marL="0" indent="0">
              <a:buNone/>
              <a:defRPr sz="3090" b="1"/>
            </a:lvl1pPr>
            <a:lvl2pPr marL="588599" indent="0">
              <a:buNone/>
              <a:defRPr sz="2575" b="1"/>
            </a:lvl2pPr>
            <a:lvl3pPr marL="1177199" indent="0">
              <a:buNone/>
              <a:defRPr sz="2317" b="1"/>
            </a:lvl3pPr>
            <a:lvl4pPr marL="1765798" indent="0">
              <a:buNone/>
              <a:defRPr sz="2060" b="1"/>
            </a:lvl4pPr>
            <a:lvl5pPr marL="2354397" indent="0">
              <a:buNone/>
              <a:defRPr sz="2060" b="1"/>
            </a:lvl5pPr>
            <a:lvl6pPr marL="2942996" indent="0">
              <a:buNone/>
              <a:defRPr sz="2060" b="1"/>
            </a:lvl6pPr>
            <a:lvl7pPr marL="3531596" indent="0">
              <a:buNone/>
              <a:defRPr sz="2060" b="1"/>
            </a:lvl7pPr>
            <a:lvl8pPr marL="4120195" indent="0">
              <a:buNone/>
              <a:defRPr sz="2060" b="1"/>
            </a:lvl8pPr>
            <a:lvl9pPr marL="4708794" indent="0">
              <a:buNone/>
              <a:defRPr sz="206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738" y="2761381"/>
            <a:ext cx="5685654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3887" y="1853171"/>
            <a:ext cx="5713654" cy="908210"/>
          </a:xfrm>
        </p:spPr>
        <p:txBody>
          <a:bodyPr anchor="b"/>
          <a:lstStyle>
            <a:lvl1pPr marL="0" indent="0">
              <a:buNone/>
              <a:defRPr sz="3090" b="1"/>
            </a:lvl1pPr>
            <a:lvl2pPr marL="588599" indent="0">
              <a:buNone/>
              <a:defRPr sz="2575" b="1"/>
            </a:lvl2pPr>
            <a:lvl3pPr marL="1177199" indent="0">
              <a:buNone/>
              <a:defRPr sz="2317" b="1"/>
            </a:lvl3pPr>
            <a:lvl4pPr marL="1765798" indent="0">
              <a:buNone/>
              <a:defRPr sz="2060" b="1"/>
            </a:lvl4pPr>
            <a:lvl5pPr marL="2354397" indent="0">
              <a:buNone/>
              <a:defRPr sz="2060" b="1"/>
            </a:lvl5pPr>
            <a:lvl6pPr marL="2942996" indent="0">
              <a:buNone/>
              <a:defRPr sz="2060" b="1"/>
            </a:lvl6pPr>
            <a:lvl7pPr marL="3531596" indent="0">
              <a:buNone/>
              <a:defRPr sz="2060" b="1"/>
            </a:lvl7pPr>
            <a:lvl8pPr marL="4120195" indent="0">
              <a:buNone/>
              <a:defRPr sz="2060" b="1"/>
            </a:lvl8pPr>
            <a:lvl9pPr marL="4708794" indent="0">
              <a:buNone/>
              <a:defRPr sz="206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3887" y="2761381"/>
            <a:ext cx="5713654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CD69-B88D-4E79-BD21-A9B88731344B}" type="datetime1">
              <a:rPr lang="ru-RU" smtClean="0"/>
              <a:t>24.06.2021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t>‹#›</a:t>
            </a:fld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485"/>
            <a:ext cx="13439775" cy="1834912"/>
          </a:xfrm>
          <a:prstGeom prst="rect">
            <a:avLst/>
          </a:prstGeom>
        </p:spPr>
      </p:pic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89864" y="294369"/>
            <a:ext cx="7469587" cy="1144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и ещё немного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76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3987" y="2012414"/>
            <a:ext cx="11591807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3986" y="7006702"/>
            <a:ext cx="30239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4DBCD-3890-4209-968B-2ABCEA81BEB1}" type="datetime1">
              <a:rPr lang="ru-RU" smtClean="0"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1926" y="7006702"/>
            <a:ext cx="453592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07140" y="7006702"/>
            <a:ext cx="30239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5FD80-C3B9-44E2-96AF-9E09FF081CFC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0018" y="226738"/>
            <a:ext cx="776857" cy="99060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1652" y="226736"/>
            <a:ext cx="1007460" cy="53974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0286" y="6803383"/>
            <a:ext cx="2160461" cy="99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05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91" r:id="rId3"/>
    <p:sldLayoutId id="2147483692" r:id="rId4"/>
    <p:sldLayoutId id="2147483693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73" r:id="rId12"/>
    <p:sldLayoutId id="2147483668" r:id="rId13"/>
    <p:sldLayoutId id="2147483669" r:id="rId14"/>
    <p:sldLayoutId id="2147483677" r:id="rId15"/>
    <p:sldLayoutId id="2147483694" r:id="rId16"/>
  </p:sldLayoutIdLst>
  <p:hf hdr="0" ftr="0" dt="0"/>
  <p:txStyles>
    <p:titleStyle>
      <a:lvl1pPr algn="l" defTabSz="1177199" rtl="0" eaLnBrk="1" latinLnBrk="0" hangingPunct="1">
        <a:lnSpc>
          <a:spcPct val="90000"/>
        </a:lnSpc>
        <a:spcBef>
          <a:spcPct val="0"/>
        </a:spcBef>
        <a:buNone/>
        <a:defRPr sz="386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94300" indent="-294300" algn="l" defTabSz="1177199" rtl="0" eaLnBrk="1" latinLnBrk="0" hangingPunct="1">
        <a:lnSpc>
          <a:spcPct val="90000"/>
        </a:lnSpc>
        <a:spcBef>
          <a:spcPts val="1287"/>
        </a:spcBef>
        <a:buClr>
          <a:srgbClr val="22A1DA"/>
        </a:buClr>
        <a:buFont typeface="Segoe UI" panose="020B0502040204020203" pitchFamily="34" charset="0"/>
        <a:buChar char="•"/>
        <a:defRPr sz="3090" kern="1200">
          <a:solidFill>
            <a:schemeClr val="tx1"/>
          </a:solidFill>
          <a:latin typeface="+mn-lt"/>
          <a:ea typeface="+mn-ea"/>
          <a:cs typeface="+mn-cs"/>
        </a:defRPr>
      </a:lvl1pPr>
      <a:lvl2pPr marL="882899" indent="-294300" algn="l" defTabSz="1177199" rtl="0" eaLnBrk="1" latinLnBrk="0" hangingPunct="1">
        <a:lnSpc>
          <a:spcPct val="90000"/>
        </a:lnSpc>
        <a:spcBef>
          <a:spcPts val="644"/>
        </a:spcBef>
        <a:buClr>
          <a:srgbClr val="22A1DA"/>
        </a:buClr>
        <a:buFont typeface="Segoe UI" panose="020B0502040204020203" pitchFamily="34" charset="0"/>
        <a:buChar char="•"/>
        <a:defRPr sz="2317" kern="1200">
          <a:solidFill>
            <a:schemeClr val="tx1"/>
          </a:solidFill>
          <a:latin typeface="+mn-lt"/>
          <a:ea typeface="+mn-ea"/>
          <a:cs typeface="+mn-cs"/>
        </a:defRPr>
      </a:lvl2pPr>
      <a:lvl3pPr marL="1471498" indent="-294300" algn="l" defTabSz="1177199" rtl="0" eaLnBrk="1" latinLnBrk="0" hangingPunct="1">
        <a:lnSpc>
          <a:spcPct val="90000"/>
        </a:lnSpc>
        <a:spcBef>
          <a:spcPts val="644"/>
        </a:spcBef>
        <a:buClr>
          <a:srgbClr val="22A1DA"/>
        </a:buClr>
        <a:buFont typeface="Segoe UI" panose="020B0502040204020203" pitchFamily="34" charset="0"/>
        <a:buChar char="•"/>
        <a:defRPr sz="2060" kern="1200">
          <a:solidFill>
            <a:schemeClr val="tx1"/>
          </a:solidFill>
          <a:latin typeface="+mn-lt"/>
          <a:ea typeface="+mn-ea"/>
          <a:cs typeface="+mn-cs"/>
        </a:defRPr>
      </a:lvl3pPr>
      <a:lvl4pPr marL="2060097" indent="-294300" algn="l" defTabSz="1177199" rtl="0" eaLnBrk="1" latinLnBrk="0" hangingPunct="1">
        <a:lnSpc>
          <a:spcPct val="90000"/>
        </a:lnSpc>
        <a:spcBef>
          <a:spcPts val="644"/>
        </a:spcBef>
        <a:buClr>
          <a:srgbClr val="22A1DA"/>
        </a:buClr>
        <a:buFont typeface="Segoe UI" panose="020B0502040204020203" pitchFamily="34" charset="0"/>
        <a:buChar char="•"/>
        <a:defRPr sz="1802" kern="1200">
          <a:solidFill>
            <a:schemeClr val="tx1"/>
          </a:solidFill>
          <a:latin typeface="+mn-lt"/>
          <a:ea typeface="+mn-ea"/>
          <a:cs typeface="+mn-cs"/>
        </a:defRPr>
      </a:lvl4pPr>
      <a:lvl5pPr marL="2648697" indent="-294300" algn="l" defTabSz="1177199" rtl="0" eaLnBrk="1" latinLnBrk="0" hangingPunct="1">
        <a:lnSpc>
          <a:spcPct val="90000"/>
        </a:lnSpc>
        <a:spcBef>
          <a:spcPts val="644"/>
        </a:spcBef>
        <a:buClr>
          <a:srgbClr val="22A1DA"/>
        </a:buClr>
        <a:buFont typeface="Segoe UI" panose="020B0502040204020203" pitchFamily="34" charset="0"/>
        <a:buChar char="•"/>
        <a:defRPr sz="1545" kern="1200">
          <a:solidFill>
            <a:schemeClr val="tx1"/>
          </a:solidFill>
          <a:latin typeface="+mn-lt"/>
          <a:ea typeface="+mn-ea"/>
          <a:cs typeface="+mn-cs"/>
        </a:defRPr>
      </a:lvl5pPr>
      <a:lvl6pPr marL="3237296" indent="-294300" algn="l" defTabSz="1177199" rtl="0" eaLnBrk="1" latinLnBrk="0" hangingPunct="1">
        <a:lnSpc>
          <a:spcPct val="90000"/>
        </a:lnSpc>
        <a:spcBef>
          <a:spcPts val="644"/>
        </a:spcBef>
        <a:buFont typeface="Arial" panose="020B0604020202020204" pitchFamily="34" charset="0"/>
        <a:buChar char="•"/>
        <a:defRPr sz="2317" kern="1200">
          <a:solidFill>
            <a:schemeClr val="tx1"/>
          </a:solidFill>
          <a:latin typeface="+mn-lt"/>
          <a:ea typeface="+mn-ea"/>
          <a:cs typeface="+mn-cs"/>
        </a:defRPr>
      </a:lvl6pPr>
      <a:lvl7pPr marL="3825895" indent="-294300" algn="l" defTabSz="1177199" rtl="0" eaLnBrk="1" latinLnBrk="0" hangingPunct="1">
        <a:lnSpc>
          <a:spcPct val="90000"/>
        </a:lnSpc>
        <a:spcBef>
          <a:spcPts val="644"/>
        </a:spcBef>
        <a:buFont typeface="Arial" panose="020B0604020202020204" pitchFamily="34" charset="0"/>
        <a:buChar char="•"/>
        <a:defRPr sz="2317" kern="1200">
          <a:solidFill>
            <a:schemeClr val="tx1"/>
          </a:solidFill>
          <a:latin typeface="+mn-lt"/>
          <a:ea typeface="+mn-ea"/>
          <a:cs typeface="+mn-cs"/>
        </a:defRPr>
      </a:lvl7pPr>
      <a:lvl8pPr marL="4414495" indent="-294300" algn="l" defTabSz="1177199" rtl="0" eaLnBrk="1" latinLnBrk="0" hangingPunct="1">
        <a:lnSpc>
          <a:spcPct val="90000"/>
        </a:lnSpc>
        <a:spcBef>
          <a:spcPts val="644"/>
        </a:spcBef>
        <a:buFont typeface="Arial" panose="020B0604020202020204" pitchFamily="34" charset="0"/>
        <a:buChar char="•"/>
        <a:defRPr sz="2317" kern="1200">
          <a:solidFill>
            <a:schemeClr val="tx1"/>
          </a:solidFill>
          <a:latin typeface="+mn-lt"/>
          <a:ea typeface="+mn-ea"/>
          <a:cs typeface="+mn-cs"/>
        </a:defRPr>
      </a:lvl8pPr>
      <a:lvl9pPr marL="5003094" indent="-294300" algn="l" defTabSz="1177199" rtl="0" eaLnBrk="1" latinLnBrk="0" hangingPunct="1">
        <a:lnSpc>
          <a:spcPct val="90000"/>
        </a:lnSpc>
        <a:spcBef>
          <a:spcPts val="644"/>
        </a:spcBef>
        <a:buFont typeface="Arial" panose="020B0604020202020204" pitchFamily="34" charset="0"/>
        <a:buChar char="•"/>
        <a:defRPr sz="23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77199" rtl="0" eaLnBrk="1" latinLnBrk="0" hangingPunct="1">
        <a:defRPr sz="2317" kern="1200">
          <a:solidFill>
            <a:schemeClr val="tx1"/>
          </a:solidFill>
          <a:latin typeface="+mn-lt"/>
          <a:ea typeface="+mn-ea"/>
          <a:cs typeface="+mn-cs"/>
        </a:defRPr>
      </a:lvl1pPr>
      <a:lvl2pPr marL="588599" algn="l" defTabSz="1177199" rtl="0" eaLnBrk="1" latinLnBrk="0" hangingPunct="1">
        <a:defRPr sz="2317" kern="1200">
          <a:solidFill>
            <a:schemeClr val="tx1"/>
          </a:solidFill>
          <a:latin typeface="+mn-lt"/>
          <a:ea typeface="+mn-ea"/>
          <a:cs typeface="+mn-cs"/>
        </a:defRPr>
      </a:lvl2pPr>
      <a:lvl3pPr marL="1177199" algn="l" defTabSz="1177199" rtl="0" eaLnBrk="1" latinLnBrk="0" hangingPunct="1">
        <a:defRPr sz="2317" kern="1200">
          <a:solidFill>
            <a:schemeClr val="tx1"/>
          </a:solidFill>
          <a:latin typeface="+mn-lt"/>
          <a:ea typeface="+mn-ea"/>
          <a:cs typeface="+mn-cs"/>
        </a:defRPr>
      </a:lvl3pPr>
      <a:lvl4pPr marL="1765798" algn="l" defTabSz="1177199" rtl="0" eaLnBrk="1" latinLnBrk="0" hangingPunct="1">
        <a:defRPr sz="2317" kern="1200">
          <a:solidFill>
            <a:schemeClr val="tx1"/>
          </a:solidFill>
          <a:latin typeface="+mn-lt"/>
          <a:ea typeface="+mn-ea"/>
          <a:cs typeface="+mn-cs"/>
        </a:defRPr>
      </a:lvl4pPr>
      <a:lvl5pPr marL="2354397" algn="l" defTabSz="1177199" rtl="0" eaLnBrk="1" latinLnBrk="0" hangingPunct="1">
        <a:defRPr sz="2317" kern="1200">
          <a:solidFill>
            <a:schemeClr val="tx1"/>
          </a:solidFill>
          <a:latin typeface="+mn-lt"/>
          <a:ea typeface="+mn-ea"/>
          <a:cs typeface="+mn-cs"/>
        </a:defRPr>
      </a:lvl5pPr>
      <a:lvl6pPr marL="2942996" algn="l" defTabSz="1177199" rtl="0" eaLnBrk="1" latinLnBrk="0" hangingPunct="1">
        <a:defRPr sz="2317" kern="1200">
          <a:solidFill>
            <a:schemeClr val="tx1"/>
          </a:solidFill>
          <a:latin typeface="+mn-lt"/>
          <a:ea typeface="+mn-ea"/>
          <a:cs typeface="+mn-cs"/>
        </a:defRPr>
      </a:lvl6pPr>
      <a:lvl7pPr marL="3531596" algn="l" defTabSz="1177199" rtl="0" eaLnBrk="1" latinLnBrk="0" hangingPunct="1">
        <a:defRPr sz="2317" kern="1200">
          <a:solidFill>
            <a:schemeClr val="tx1"/>
          </a:solidFill>
          <a:latin typeface="+mn-lt"/>
          <a:ea typeface="+mn-ea"/>
          <a:cs typeface="+mn-cs"/>
        </a:defRPr>
      </a:lvl7pPr>
      <a:lvl8pPr marL="4120195" algn="l" defTabSz="1177199" rtl="0" eaLnBrk="1" latinLnBrk="0" hangingPunct="1">
        <a:defRPr sz="2317" kern="1200">
          <a:solidFill>
            <a:schemeClr val="tx1"/>
          </a:solidFill>
          <a:latin typeface="+mn-lt"/>
          <a:ea typeface="+mn-ea"/>
          <a:cs typeface="+mn-cs"/>
        </a:defRPr>
      </a:lvl8pPr>
      <a:lvl9pPr marL="4708794" algn="l" defTabSz="1177199" rtl="0" eaLnBrk="1" latinLnBrk="0" hangingPunct="1">
        <a:defRPr sz="23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2.png" Type="http://schemas.openxmlformats.org/officeDocument/2006/relationships/image"/><Relationship Id="rId1" Target="../slideLayouts/slideLayout6.xml" Type="http://schemas.openxmlformats.org/officeDocument/2006/relationships/slideLayout"/><Relationship Id="rId6" Target="../media/image16.wmf" Type="http://schemas.openxmlformats.org/officeDocument/2006/relationships/image"/><Relationship Id="rId5" Target="../media/image15.jpeg" Type="http://schemas.openxmlformats.org/officeDocument/2006/relationships/image"/><Relationship Id="rId4" Target="../media/image14.jpeg" Type="http://schemas.openxmlformats.org/officeDocument/2006/relationships/image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 ?><Relationships xmlns="http://schemas.openxmlformats.org/package/2006/relationships"><Relationship Id="rId3" Target="../charts/chart1.xml" Type="http://schemas.openxmlformats.org/officeDocument/2006/relationships/chart"/><Relationship Id="rId2" Target="../media/image17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335891" y="2774753"/>
            <a:ext cx="11742645" cy="277399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4000" b="1" dirty="0" smtClean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«</a:t>
            </a:r>
            <a:r>
              <a:rPr lang="ru-RU" sz="4000" b="1" dirty="0"/>
              <a:t>О мерах государственной поддержки субъектов инвестиционной деятельности </a:t>
            </a:r>
            <a:endParaRPr lang="ru-RU" sz="4000" b="1" dirty="0" smtClean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4000" b="1" dirty="0" smtClean="0"/>
              <a:t>и организации </a:t>
            </a:r>
            <a:r>
              <a:rPr lang="ru-RU" sz="4000" b="1" dirty="0"/>
              <a:t>промышленных кластеров </a:t>
            </a:r>
            <a:endParaRPr lang="ru-RU" sz="4000" b="1" dirty="0" smtClean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4000" b="1" dirty="0" smtClean="0"/>
              <a:t>на </a:t>
            </a:r>
            <a:r>
              <a:rPr lang="ru-RU" sz="4000" b="1" dirty="0"/>
              <a:t>территории Свердловской области</a:t>
            </a:r>
            <a:r>
              <a:rPr lang="ru-RU" sz="4000" b="1" dirty="0" smtClean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»</a:t>
            </a:r>
            <a:endParaRPr lang="ru-RU" sz="4377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850217" y="6456060"/>
            <a:ext cx="2902307" cy="72883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kern="1200">
                <a:solidFill>
                  <a:srgbClr val="22A1DA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"/>
                <a:ea typeface="+mn-ea"/>
                <a:cs typeface="Segoe UI Semilight" panose="020B0402040204020203" pitchFamily="34" charset="0"/>
              </a:rPr>
              <a:t>г. Екатеринбург</a:t>
            </a:r>
            <a:br>
              <a:rPr kumimoji="0" lang="ru-RU" sz="180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"/>
                <a:ea typeface="+mn-ea"/>
                <a:cs typeface="Segoe UI Semilight" panose="020B0402040204020203" pitchFamily="34" charset="0"/>
              </a:rPr>
            </a:br>
            <a:r>
              <a:rPr kumimoji="0" lang="ru-RU" sz="1802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"/>
                <a:ea typeface="+mn-ea"/>
                <a:cs typeface="Segoe UI Semilight" panose="020B0402040204020203" pitchFamily="34" charset="0"/>
              </a:rPr>
              <a:t>25 июня </a:t>
            </a:r>
            <a:r>
              <a:rPr kumimoji="0" lang="ru-RU" sz="180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"/>
                <a:ea typeface="+mn-ea"/>
                <a:cs typeface="Segoe UI Semilight" panose="020B0402040204020203" pitchFamily="34" charset="0"/>
              </a:rPr>
              <a:t>2021 года</a:t>
            </a:r>
            <a:endParaRPr kumimoji="0" lang="en-US" sz="1802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"/>
              <a:ea typeface="+mn-ea"/>
              <a:cs typeface="Segoe UI Semilight" panose="020B0402040204020203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10607" y="6456060"/>
            <a:ext cx="4216283" cy="72883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kern="1200">
                <a:solidFill>
                  <a:srgbClr val="22A1DA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2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"/>
                <a:ea typeface="+mn-ea"/>
                <a:cs typeface="Segoe UI Semilight" panose="020B0402040204020203" pitchFamily="34" charset="0"/>
              </a:rPr>
              <a:t>Заместитель Министра </a:t>
            </a:r>
            <a:r>
              <a:rPr kumimoji="0" lang="ru-RU" sz="180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"/>
                <a:ea typeface="+mn-ea"/>
                <a:cs typeface="Segoe UI Semilight" panose="020B0402040204020203" pitchFamily="34" charset="0"/>
              </a:rPr>
              <a:t>инвестиций и развития Свердловской области</a:t>
            </a:r>
            <a:endParaRPr kumimoji="0" lang="en-US" sz="1802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"/>
              <a:ea typeface="+mn-ea"/>
              <a:cs typeface="Segoe UI Semilight" panose="020B0402040204020203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87400" y="6441746"/>
            <a:ext cx="2902307" cy="72883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kern="1200">
                <a:solidFill>
                  <a:srgbClr val="22A1DA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802" dirty="0" smtClean="0">
                <a:solidFill>
                  <a:prstClr val="black"/>
                </a:solidFill>
                <a:latin typeface="Segoe UI "/>
                <a:cs typeface="Segoe UI Semilight" panose="020B0402040204020203" pitchFamily="34" charset="0"/>
              </a:rPr>
              <a:t>Курносенко Юлия Николаевна</a:t>
            </a:r>
            <a:endParaRPr kumimoji="0" lang="en-US" sz="1802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"/>
              <a:ea typeface="+mn-ea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807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t>10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3047" y="150480"/>
            <a:ext cx="9604093" cy="1473012"/>
          </a:xfrm>
        </p:spPr>
        <p:txBody>
          <a:bodyPr>
            <a:normAutofit/>
          </a:bodyPr>
          <a:lstStyle/>
          <a:p>
            <a:r>
              <a:rPr lang="ru-RU" sz="3600" dirty="0"/>
              <a:t>Региональный инвестиционный проект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76388" y="1669587"/>
            <a:ext cx="11662348" cy="89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3000"/>
              </a:lnSpc>
              <a:spcAft>
                <a:spcPts val="0"/>
              </a:spcAft>
            </a:pPr>
            <a:r>
              <a:rPr lang="ru-RU" sz="2800" b="1" i="1" dirty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Требования к РИП, установленные законодательством </a:t>
            </a:r>
          </a:p>
          <a:p>
            <a:pPr algn="ctr">
              <a:lnSpc>
                <a:spcPct val="93000"/>
              </a:lnSpc>
              <a:spcAft>
                <a:spcPts val="0"/>
              </a:spcAft>
            </a:pPr>
            <a:r>
              <a:rPr lang="ru-RU" sz="2800" b="1" i="1" dirty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Российской Федерации (НК РФ)</a:t>
            </a:r>
            <a:endParaRPr lang="ru-RU" sz="2800" dirty="0">
              <a:effectLst/>
              <a:latin typeface="Liberation Serif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34397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77171" y="3440031"/>
            <a:ext cx="4000484" cy="329320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ru-RU" sz="2400" b="1" u="sng" dirty="0">
                <a:solidFill>
                  <a:srgbClr val="C00000"/>
                </a:solidFill>
              </a:rPr>
              <a:t>объем капитальных вложений:</a:t>
            </a:r>
          </a:p>
          <a:p>
            <a:pPr algn="ctr">
              <a:buClr>
                <a:schemeClr val="accent1"/>
              </a:buClr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от 50 до 500 млн. рублей (3 года)*; </a:t>
            </a:r>
          </a:p>
          <a:p>
            <a:pPr algn="ctr">
              <a:buClr>
                <a:schemeClr val="accent1"/>
              </a:buClr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от 500 млн. рублей </a:t>
            </a:r>
          </a:p>
          <a:p>
            <a:pPr algn="ctr">
              <a:buClr>
                <a:schemeClr val="accent1"/>
              </a:buClr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(5 лет)* </a:t>
            </a:r>
          </a:p>
          <a:p>
            <a:pPr algn="ctr">
              <a:buClr>
                <a:schemeClr val="accent1"/>
              </a:buClr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*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со дня включения организации в реестр участников РИП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19583" y="3368558"/>
            <a:ext cx="4343397" cy="36009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ru-RU" sz="2400" b="1" u="sng" dirty="0">
                <a:solidFill>
                  <a:srgbClr val="C00000"/>
                </a:solidFill>
              </a:rPr>
              <a:t>состав капитальных вложений:</a:t>
            </a:r>
          </a:p>
          <a:p>
            <a:pPr algn="ctr">
              <a:buClr>
                <a:schemeClr val="accent1"/>
              </a:buClr>
            </a:pP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создание (приобретение) амортизируемого имущества, ПИР, новое строительство, </a:t>
            </a:r>
            <a:r>
              <a:rPr lang="ru-RU" sz="2000" b="1" i="1" dirty="0" err="1">
                <a:solidFill>
                  <a:schemeClr val="accent6">
                    <a:lumMod val="75000"/>
                  </a:schemeClr>
                </a:solidFill>
              </a:rPr>
              <a:t>тех.перевооружение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, модернизация ОС, реконструкция зданий, приобретение машин, оборудования, инструментов, инвентаря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662978" y="3272452"/>
            <a:ext cx="4568109" cy="415498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ru-RU" sz="2400" b="1" u="sng" dirty="0">
                <a:solidFill>
                  <a:srgbClr val="C00000"/>
                </a:solidFill>
              </a:rPr>
              <a:t>участник РИП:</a:t>
            </a:r>
          </a:p>
          <a:p>
            <a:pPr algn="ctr">
              <a:buClr>
                <a:schemeClr val="accent1"/>
              </a:buClr>
            </a:pP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регистрация ЮЛ на территории субъекта, отсутствие обособленных подразделений за пределами субъекта, </a:t>
            </a:r>
          </a:p>
          <a:p>
            <a:pPr algn="ctr">
              <a:buClr>
                <a:schemeClr val="accent1"/>
              </a:buClr>
            </a:pP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не применение спец. налоговых режимов, ЮЛ не является участником КГН, НКО, банком, страховой организацией, НПФ, участником рынка ценных бумаг, клиринговой организацией, резидентом ОЭЗ, ТОСЭР, участником РИП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20582" y="2535109"/>
            <a:ext cx="675553" cy="86176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04127" y="2516412"/>
            <a:ext cx="675553" cy="861761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609257" y="2535109"/>
            <a:ext cx="675553" cy="86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68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t>11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3047" y="150480"/>
            <a:ext cx="9604093" cy="1473012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Региональный инвестиционный проект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76388" y="1669587"/>
            <a:ext cx="11662348" cy="89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3000"/>
              </a:lnSpc>
              <a:spcAft>
                <a:spcPts val="0"/>
              </a:spcAft>
            </a:pPr>
            <a:r>
              <a:rPr lang="ru-RU" sz="2800" b="1" i="1" dirty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Требования к РИП, установленные законодательством </a:t>
            </a:r>
          </a:p>
          <a:p>
            <a:pPr algn="ctr">
              <a:lnSpc>
                <a:spcPct val="93000"/>
              </a:lnSpc>
              <a:spcAft>
                <a:spcPts val="0"/>
              </a:spcAft>
            </a:pPr>
            <a:r>
              <a:rPr lang="ru-RU" sz="2800" b="1" i="1" dirty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Свердловской области (Закон № 151-ОЗ)</a:t>
            </a:r>
            <a:endParaRPr lang="ru-RU" sz="2800" dirty="0">
              <a:effectLst/>
              <a:latin typeface="Liberation Serif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34397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77171" y="3440031"/>
            <a:ext cx="4000484" cy="36009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ru-RU" sz="2400" b="1" u="sng" dirty="0">
                <a:solidFill>
                  <a:schemeClr val="accent6">
                    <a:lumMod val="75000"/>
                  </a:schemeClr>
                </a:solidFill>
              </a:rPr>
              <a:t>виды деятельности:</a:t>
            </a:r>
          </a:p>
          <a:p>
            <a:pPr algn="ctr">
              <a:buClr>
                <a:schemeClr val="accent1"/>
              </a:buClr>
            </a:pPr>
            <a:r>
              <a:rPr lang="ru-RU" sz="2400" b="1" dirty="0">
                <a:solidFill>
                  <a:srgbClr val="C00000"/>
                </a:solidFill>
              </a:rPr>
              <a:t>исключены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производство товаров, реализация которых осуществляется по государственным регулируемым ценам (тарифам);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«Строительство»;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«Деятельность финансовая и страховая»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19583" y="3368558"/>
            <a:ext cx="4343397" cy="390876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ru-RU" sz="2400" b="1" u="sng" dirty="0">
                <a:solidFill>
                  <a:schemeClr val="accent6">
                    <a:lumMod val="75000"/>
                  </a:schemeClr>
                </a:solidFill>
              </a:rPr>
              <a:t>имущество:</a:t>
            </a:r>
          </a:p>
          <a:p>
            <a:pPr algn="ctr">
              <a:buClr>
                <a:schemeClr val="accent1"/>
              </a:buClr>
            </a:pPr>
            <a:r>
              <a:rPr lang="ru-RU" sz="2400" b="1" dirty="0">
                <a:solidFill>
                  <a:srgbClr val="C00000"/>
                </a:solidFill>
              </a:rPr>
              <a:t>не предполагается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приобретение имущества у лиц, являющихся взаимозависимыми и (или) аффилированными по отношению к участнику РИП;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использование имущества, приобретенного ранее дня включения в реестр участников РИП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33401" y="3460279"/>
            <a:ext cx="4797688" cy="40934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ru-RU" sz="2400" b="1" u="sng" dirty="0">
                <a:solidFill>
                  <a:schemeClr val="accent6">
                    <a:lumMod val="75000"/>
                  </a:schemeClr>
                </a:solidFill>
              </a:rPr>
              <a:t>заработная плата: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2000" b="1" i="1" dirty="0">
                <a:solidFill>
                  <a:srgbClr val="C00000"/>
                </a:solidFill>
              </a:rPr>
              <a:t>первый год получения прибыли 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от РИП − не менее 100% среднемесячной заработной платы работников по полному кругу организаций по ОКВЭД*</a:t>
            </a:r>
          </a:p>
          <a:p>
            <a:pPr>
              <a:buClr>
                <a:schemeClr val="accent1"/>
              </a:buClr>
            </a:pP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     в Свердловской области </a:t>
            </a:r>
          </a:p>
          <a:p>
            <a:pPr>
              <a:buClr>
                <a:schemeClr val="accent1"/>
              </a:buClr>
            </a:pP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     за предшествующий год;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2000" b="1" i="1" dirty="0">
                <a:solidFill>
                  <a:srgbClr val="C00000"/>
                </a:solidFill>
              </a:rPr>
              <a:t>второй и последующие годы 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– </a:t>
            </a:r>
          </a:p>
          <a:p>
            <a:pPr>
              <a:buClr>
                <a:schemeClr val="accent1"/>
              </a:buClr>
            </a:pP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     не менее 110%;</a:t>
            </a:r>
          </a:p>
          <a:p>
            <a:pPr>
              <a:buClr>
                <a:schemeClr val="accent1"/>
              </a:buClr>
            </a:pP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     * </a:t>
            </a:r>
            <a:r>
              <a:rPr lang="ru-RU" sz="1800" b="1" i="1" dirty="0">
                <a:solidFill>
                  <a:schemeClr val="accent6">
                    <a:lumMod val="75000"/>
                  </a:schemeClr>
                </a:solidFill>
              </a:rPr>
              <a:t>ОКВЭД проекта в соответствии с </a:t>
            </a:r>
          </a:p>
          <a:p>
            <a:pPr>
              <a:buClr>
                <a:schemeClr val="accent1"/>
              </a:buClr>
            </a:pPr>
            <a:r>
              <a:rPr lang="ru-RU" sz="1800" b="1" i="1" dirty="0">
                <a:solidFill>
                  <a:schemeClr val="accent6">
                    <a:lumMod val="75000"/>
                  </a:schemeClr>
                </a:solidFill>
              </a:rPr>
              <a:t>      подклассом, удельный вес доходов </a:t>
            </a:r>
          </a:p>
          <a:p>
            <a:pPr>
              <a:buClr>
                <a:schemeClr val="accent1"/>
              </a:buClr>
            </a:pPr>
            <a:r>
              <a:rPr lang="ru-RU" sz="1800" b="1" i="1" dirty="0">
                <a:solidFill>
                  <a:schemeClr val="accent6">
                    <a:lumMod val="75000"/>
                  </a:schemeClr>
                </a:solidFill>
              </a:rPr>
              <a:t>      участника РИП – не менее 90%.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20582" y="2535109"/>
            <a:ext cx="675553" cy="86176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04127" y="2516412"/>
            <a:ext cx="675553" cy="861761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609257" y="2535109"/>
            <a:ext cx="675553" cy="86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53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76470" y="410561"/>
            <a:ext cx="9685370" cy="695069"/>
          </a:xfrm>
        </p:spPr>
        <p:txBody>
          <a:bodyPr>
            <a:noAutofit/>
          </a:bodyPr>
          <a:lstStyle/>
          <a:p>
            <a:r>
              <a:rPr lang="ru-RU" sz="2205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5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/>
              <a:t>Система мер стимулирования инвесторов </a:t>
            </a:r>
            <a:br>
              <a:rPr lang="ru-RU" sz="3600" dirty="0"/>
            </a:br>
            <a:r>
              <a:rPr lang="ru-RU" sz="3600" dirty="0"/>
              <a:t>в Свердловской области</a:t>
            </a:r>
            <a:r>
              <a:rPr lang="ru-RU" sz="2205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5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40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019345" y="5335523"/>
            <a:ext cx="4850172" cy="386258"/>
          </a:xfrm>
          <a:prstGeom prst="rect">
            <a:avLst/>
          </a:prstGeom>
          <a:noFill/>
        </p:spPr>
        <p:txBody>
          <a:bodyPr wrap="square" lIns="68571" tIns="34289" rIns="68571" bIns="34289" rtlCol="0">
            <a:spAutoFit/>
          </a:bodyPr>
          <a:lstStyle>
            <a:defPPr>
              <a:defRPr lang="ru-RU"/>
            </a:defPPr>
            <a:lvl1pPr>
              <a:defRPr sz="2800"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l" defTabSz="6857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60" b="1" i="0" u="none" strike="noStrike" kern="1200" cap="none" spc="0" normalizeH="0" baseline="0" noProof="0" dirty="0">
                <a:ln>
                  <a:noFill/>
                </a:ln>
                <a:solidFill>
                  <a:srgbClr val="ED7D2F"/>
                </a:solidFill>
                <a:effectLst/>
                <a:uLnTx/>
                <a:uFillTx/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ПРЯМЫЕ ФИНАНСОВЫЕ МЕРЫ</a:t>
            </a:r>
            <a:endParaRPr kumimoji="0" lang="ru-RU" sz="2060" b="0" i="0" u="none" strike="noStrike" kern="1200" cap="none" spc="0" normalizeH="0" baseline="0" noProof="0" dirty="0">
              <a:ln>
                <a:noFill/>
              </a:ln>
              <a:solidFill>
                <a:srgbClr val="ED7D2F"/>
              </a:solidFill>
              <a:effectLst/>
              <a:uLnTx/>
              <a:uFillTx/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</p:txBody>
      </p:sp>
      <p:grpSp>
        <p:nvGrpSpPr>
          <p:cNvPr id="48" name="Группа 47"/>
          <p:cNvGrpSpPr/>
          <p:nvPr/>
        </p:nvGrpSpPr>
        <p:grpSpPr>
          <a:xfrm>
            <a:off x="1971155" y="5741487"/>
            <a:ext cx="4443872" cy="750863"/>
            <a:chOff x="231223" y="4782694"/>
            <a:chExt cx="3395590" cy="463837"/>
          </a:xfrm>
        </p:grpSpPr>
        <p:grpSp>
          <p:nvGrpSpPr>
            <p:cNvPr id="50" name="Группа 49"/>
            <p:cNvGrpSpPr/>
            <p:nvPr/>
          </p:nvGrpSpPr>
          <p:grpSpPr>
            <a:xfrm>
              <a:off x="2141292" y="4782694"/>
              <a:ext cx="1485521" cy="463837"/>
              <a:chOff x="2335702" y="4996028"/>
              <a:chExt cx="1485521" cy="463837"/>
            </a:xfrm>
          </p:grpSpPr>
          <p:sp>
            <p:nvSpPr>
              <p:cNvPr id="61" name="Скругленный прямоугольник 60"/>
              <p:cNvSpPr/>
              <p:nvPr/>
            </p:nvSpPr>
            <p:spPr>
              <a:xfrm>
                <a:off x="2335702" y="4996028"/>
                <a:ext cx="1485521" cy="463837"/>
              </a:xfrm>
              <a:prstGeom prst="roundRect">
                <a:avLst>
                  <a:gd name="adj" fmla="val 10553"/>
                </a:avLst>
              </a:prstGeom>
              <a:noFill/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68571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9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2352584" y="5024205"/>
                <a:ext cx="1414813" cy="391342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defTabSz="914241">
                  <a:lnSpc>
                    <a:spcPct val="80000"/>
                  </a:lnSpc>
                  <a:defRPr sz="1467" b="1">
                    <a:solidFill>
                      <a:srgbClr val="004874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Arial" panose="020B0604020202020204" pitchFamily="34" charset="0"/>
                  </a:defRPr>
                </a:lvl1pPr>
              </a:lstStyle>
              <a:p>
                <a:pPr marL="0" marR="0" lvl="0" indent="0" algn="ctr" defTabSz="914241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  <a:t>Финансирование проектов в рамках программ институтов развития</a:t>
                </a:r>
              </a:p>
            </p:txBody>
          </p:sp>
        </p:grpSp>
        <p:grpSp>
          <p:nvGrpSpPr>
            <p:cNvPr id="53" name="Группа 52"/>
            <p:cNvGrpSpPr/>
            <p:nvPr/>
          </p:nvGrpSpPr>
          <p:grpSpPr>
            <a:xfrm>
              <a:off x="231223" y="4782694"/>
              <a:ext cx="1939368" cy="462206"/>
              <a:chOff x="9267917" y="5495303"/>
              <a:chExt cx="1939368" cy="462206"/>
            </a:xfrm>
          </p:grpSpPr>
          <p:sp>
            <p:nvSpPr>
              <p:cNvPr id="57" name="Скругленный прямоугольник 56"/>
              <p:cNvSpPr/>
              <p:nvPr/>
            </p:nvSpPr>
            <p:spPr>
              <a:xfrm>
                <a:off x="9336732" y="5495303"/>
                <a:ext cx="1681380" cy="462206"/>
              </a:xfrm>
              <a:prstGeom prst="roundRect">
                <a:avLst>
                  <a:gd name="adj" fmla="val 10553"/>
                </a:avLst>
              </a:prstGeom>
              <a:noFill/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68571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9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9267917" y="5527784"/>
                <a:ext cx="1939368" cy="391342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algn="ctr">
                  <a:lnSpc>
                    <a:spcPts val="900"/>
                  </a:lnSpc>
                  <a:defRPr sz="1050">
                    <a:latin typeface="Century Gothic" panose="020B0502020202020204" pitchFamily="34" charset="0"/>
                    <a:cs typeface="Arial" panose="020B0604020202020204" pitchFamily="34" charset="0"/>
                  </a:defRPr>
                </a:lvl1pPr>
              </a:lstStyle>
              <a:p>
                <a:pPr marL="0" marR="0" lvl="0" indent="0" algn="ctr" defTabSz="685717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  <a:t>Прямые субсидии предпринимателям </a:t>
                </a:r>
                <a:br>
                  <a:rPr kumimoji="0" lang="ru-RU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</a:br>
                <a:r>
                  <a:rPr kumimoji="0" lang="ru-RU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  <a:t>(агросектор, инновации, промпредприятия др.)</a:t>
                </a:r>
              </a:p>
            </p:txBody>
          </p:sp>
        </p:grpSp>
      </p:grpSp>
      <p:grpSp>
        <p:nvGrpSpPr>
          <p:cNvPr id="63" name="Группа 62"/>
          <p:cNvGrpSpPr/>
          <p:nvPr/>
        </p:nvGrpSpPr>
        <p:grpSpPr>
          <a:xfrm>
            <a:off x="1993499" y="3808475"/>
            <a:ext cx="11334779" cy="677540"/>
            <a:chOff x="269480" y="4777612"/>
            <a:chExt cx="9559777" cy="339104"/>
          </a:xfrm>
        </p:grpSpPr>
        <p:sp>
          <p:nvSpPr>
            <p:cNvPr id="64" name="TextBox 63"/>
            <p:cNvSpPr txBox="1"/>
            <p:nvPr/>
          </p:nvSpPr>
          <p:spPr>
            <a:xfrm>
              <a:off x="5814619" y="4811689"/>
              <a:ext cx="1954672" cy="249352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defTabSz="914241">
                <a:lnSpc>
                  <a:spcPct val="80000"/>
                </a:lnSpc>
                <a:defRPr sz="1467" b="1">
                  <a:solidFill>
                    <a:srgbClr val="004874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  <a:cs typeface="Arial" panose="020B0604020202020204" pitchFamily="34" charset="0"/>
                </a:defRPr>
              </a:lvl1pPr>
            </a:lstStyle>
            <a:p>
              <a:pPr marL="0" marR="0" lvl="0" indent="0" algn="ctr" defTabSz="914241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99" b="1" i="0" u="none" strike="noStrike" kern="1200" cap="none" spc="0" normalizeH="0" baseline="0" noProof="0" dirty="0">
                  <a:ln>
                    <a:noFill/>
                  </a:ln>
                  <a:solidFill>
                    <a:srgbClr val="004874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 UI" panose="020B0503020204020204" pitchFamily="34" charset="-122"/>
                  <a:cs typeface="Arial" panose="020B0604020202020204" pitchFamily="34" charset="0"/>
                </a:rPr>
                <a:t>Сопровождение проектов </a:t>
              </a:r>
              <a:br>
                <a:rPr kumimoji="0" lang="ru-RU" sz="1099" b="1" i="0" u="none" strike="noStrike" kern="1200" cap="none" spc="0" normalizeH="0" baseline="0" noProof="0" dirty="0">
                  <a:ln>
                    <a:noFill/>
                  </a:ln>
                  <a:solidFill>
                    <a:srgbClr val="004874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 UI" panose="020B0503020204020204" pitchFamily="34" charset="-122"/>
                  <a:cs typeface="Arial" panose="020B0604020202020204" pitchFamily="34" charset="0"/>
                </a:rPr>
              </a:br>
              <a:r>
                <a:rPr kumimoji="0" lang="ru-RU" sz="1099" b="1" i="0" u="none" strike="noStrike" kern="1200" cap="none" spc="0" normalizeH="0" baseline="0" noProof="0" dirty="0">
                  <a:ln>
                    <a:noFill/>
                  </a:ln>
                  <a:solidFill>
                    <a:srgbClr val="004874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 UI" panose="020B0503020204020204" pitchFamily="34" charset="-122"/>
                  <a:cs typeface="Arial" panose="020B0604020202020204" pitchFamily="34" charset="0"/>
                </a:rPr>
                <a:t>по принципу </a:t>
              </a:r>
              <a:br>
                <a:rPr kumimoji="0" lang="ru-RU" sz="1099" b="1" i="0" u="none" strike="noStrike" kern="1200" cap="none" spc="0" normalizeH="0" baseline="0" noProof="0" dirty="0">
                  <a:ln>
                    <a:noFill/>
                  </a:ln>
                  <a:solidFill>
                    <a:srgbClr val="004874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 UI" panose="020B0503020204020204" pitchFamily="34" charset="-122"/>
                  <a:cs typeface="Arial" panose="020B0604020202020204" pitchFamily="34" charset="0"/>
                </a:rPr>
              </a:br>
              <a:r>
                <a:rPr kumimoji="0" lang="ru-RU" sz="1099" b="1" i="0" u="none" strike="noStrike" kern="1200" cap="none" spc="0" normalizeH="0" baseline="0" noProof="0" dirty="0">
                  <a:ln>
                    <a:noFill/>
                  </a:ln>
                  <a:solidFill>
                    <a:srgbClr val="004874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 UI" panose="020B0503020204020204" pitchFamily="34" charset="-122"/>
                  <a:cs typeface="Arial" panose="020B0604020202020204" pitchFamily="34" charset="0"/>
                </a:rPr>
                <a:t>«одного окна»</a:t>
              </a:r>
            </a:p>
          </p:txBody>
        </p:sp>
        <p:grpSp>
          <p:nvGrpSpPr>
            <p:cNvPr id="65" name="Группа 64"/>
            <p:cNvGrpSpPr/>
            <p:nvPr/>
          </p:nvGrpSpPr>
          <p:grpSpPr>
            <a:xfrm>
              <a:off x="2355206" y="4782693"/>
              <a:ext cx="1635377" cy="302488"/>
              <a:chOff x="2549616" y="4996027"/>
              <a:chExt cx="1635377" cy="302488"/>
            </a:xfrm>
          </p:grpSpPr>
          <p:sp>
            <p:nvSpPr>
              <p:cNvPr id="76" name="Скругленный прямоугольник 75"/>
              <p:cNvSpPr/>
              <p:nvPr/>
            </p:nvSpPr>
            <p:spPr>
              <a:xfrm>
                <a:off x="2549616" y="4996027"/>
                <a:ext cx="1635377" cy="302488"/>
              </a:xfrm>
              <a:prstGeom prst="roundRect">
                <a:avLst>
                  <a:gd name="adj" fmla="val 10553"/>
                </a:avLst>
              </a:prstGeom>
              <a:noFill/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68571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9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610725" y="5017730"/>
                <a:ext cx="1477601" cy="249352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defTabSz="914241">
                  <a:lnSpc>
                    <a:spcPct val="80000"/>
                  </a:lnSpc>
                  <a:defRPr sz="1467" b="1">
                    <a:solidFill>
                      <a:srgbClr val="004874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Arial" panose="020B0604020202020204" pitchFamily="34" charset="0"/>
                  </a:defRPr>
                </a:lvl1pPr>
              </a:lstStyle>
              <a:p>
                <a:pPr marL="0" marR="0" lvl="0" indent="0" algn="ctr" defTabSz="914241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  <a:t>Льготная аренда объектов госимущества </a:t>
                </a:r>
              </a:p>
            </p:txBody>
          </p:sp>
        </p:grpSp>
        <p:grpSp>
          <p:nvGrpSpPr>
            <p:cNvPr id="66" name="Группа 65"/>
            <p:cNvGrpSpPr/>
            <p:nvPr/>
          </p:nvGrpSpPr>
          <p:grpSpPr>
            <a:xfrm>
              <a:off x="4000751" y="4782694"/>
              <a:ext cx="1839721" cy="318664"/>
              <a:chOff x="5709790" y="4975467"/>
              <a:chExt cx="1839721" cy="318664"/>
            </a:xfrm>
          </p:grpSpPr>
          <p:sp>
            <p:nvSpPr>
              <p:cNvPr id="74" name="Скругленный прямоугольник 73"/>
              <p:cNvSpPr/>
              <p:nvPr/>
            </p:nvSpPr>
            <p:spPr>
              <a:xfrm>
                <a:off x="5797264" y="4975467"/>
                <a:ext cx="1700237" cy="318664"/>
              </a:xfrm>
              <a:prstGeom prst="roundRect">
                <a:avLst>
                  <a:gd name="adj" fmla="val 10553"/>
                </a:avLst>
              </a:prstGeom>
              <a:noFill/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68571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9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5709790" y="4988734"/>
                <a:ext cx="1839721" cy="240495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defTabSz="914241">
                  <a:lnSpc>
                    <a:spcPct val="80000"/>
                  </a:lnSpc>
                  <a:defRPr sz="1467" b="1">
                    <a:solidFill>
                      <a:srgbClr val="004874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Arial" panose="020B0604020202020204" pitchFamily="34" charset="0"/>
                  </a:defRPr>
                </a:lvl1pPr>
              </a:lstStyle>
              <a:p>
                <a:pPr marL="0" marR="0" lvl="0" indent="0" algn="ctr" defTabSz="914241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51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  <a:t>Программы содействия институтов развития по продвижению проектов</a:t>
                </a:r>
              </a:p>
            </p:txBody>
          </p:sp>
        </p:grpSp>
        <p:sp>
          <p:nvSpPr>
            <p:cNvPr id="67" name="Скругленный прямоугольник 66"/>
            <p:cNvSpPr/>
            <p:nvPr/>
          </p:nvSpPr>
          <p:spPr>
            <a:xfrm>
              <a:off x="5909808" y="4782693"/>
              <a:ext cx="1764296" cy="312760"/>
            </a:xfrm>
            <a:prstGeom prst="roundRect">
              <a:avLst>
                <a:gd name="adj" fmla="val 10553"/>
              </a:avLst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7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9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68" name="Группа 67"/>
            <p:cNvGrpSpPr/>
            <p:nvPr/>
          </p:nvGrpSpPr>
          <p:grpSpPr>
            <a:xfrm>
              <a:off x="269480" y="4785630"/>
              <a:ext cx="1939368" cy="307955"/>
              <a:chOff x="9306174" y="5498239"/>
              <a:chExt cx="1939368" cy="307955"/>
            </a:xfrm>
          </p:grpSpPr>
          <p:sp>
            <p:nvSpPr>
              <p:cNvPr id="72" name="Скругленный прямоугольник 71"/>
              <p:cNvSpPr/>
              <p:nvPr/>
            </p:nvSpPr>
            <p:spPr>
              <a:xfrm>
                <a:off x="9336732" y="5498239"/>
                <a:ext cx="1888141" cy="307955"/>
              </a:xfrm>
              <a:prstGeom prst="roundRect">
                <a:avLst>
                  <a:gd name="adj" fmla="val 10553"/>
                </a:avLst>
              </a:prstGeom>
              <a:noFill/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68571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9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9306174" y="5526532"/>
                <a:ext cx="1939368" cy="249352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algn="ctr">
                  <a:lnSpc>
                    <a:spcPts val="900"/>
                  </a:lnSpc>
                  <a:defRPr sz="1050">
                    <a:latin typeface="Century Gothic" panose="020B0502020202020204" pitchFamily="34" charset="0"/>
                    <a:cs typeface="Arial" panose="020B0604020202020204" pitchFamily="34" charset="0"/>
                  </a:defRPr>
                </a:lvl1pPr>
              </a:lstStyle>
              <a:p>
                <a:pPr marL="0" marR="0" lvl="0" indent="0" algn="ctr" defTabSz="685717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  <a:t>Предоставление прав </a:t>
                </a:r>
                <a:br>
                  <a:rPr kumimoji="0" lang="ru-RU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</a:br>
                <a:r>
                  <a:rPr kumimoji="0" lang="ru-RU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  <a:t>на земельные участки </a:t>
                </a:r>
                <a:br>
                  <a:rPr kumimoji="0" lang="ru-RU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</a:br>
                <a:r>
                  <a:rPr kumimoji="0" lang="ru-RU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  <a:t>без проведения торгов</a:t>
                </a:r>
              </a:p>
            </p:txBody>
          </p:sp>
        </p:grpSp>
        <p:grpSp>
          <p:nvGrpSpPr>
            <p:cNvPr id="69" name="Группа 68"/>
            <p:cNvGrpSpPr/>
            <p:nvPr/>
          </p:nvGrpSpPr>
          <p:grpSpPr>
            <a:xfrm>
              <a:off x="7795449" y="4777612"/>
              <a:ext cx="2033808" cy="339104"/>
              <a:chOff x="3850351" y="4948221"/>
              <a:chExt cx="2033808" cy="339104"/>
            </a:xfrm>
          </p:grpSpPr>
          <p:sp>
            <p:nvSpPr>
              <p:cNvPr id="70" name="Скругленный прямоугольник 69"/>
              <p:cNvSpPr/>
              <p:nvPr/>
            </p:nvSpPr>
            <p:spPr>
              <a:xfrm>
                <a:off x="3850351" y="4948221"/>
                <a:ext cx="2033808" cy="317841"/>
              </a:xfrm>
              <a:prstGeom prst="roundRect">
                <a:avLst>
                  <a:gd name="adj" fmla="val 10553"/>
                </a:avLst>
              </a:prstGeom>
              <a:noFill/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68571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9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3933630" y="4970259"/>
                <a:ext cx="1911297" cy="317066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defTabSz="914241">
                  <a:lnSpc>
                    <a:spcPct val="80000"/>
                  </a:lnSpc>
                  <a:defRPr sz="1467" b="1">
                    <a:solidFill>
                      <a:srgbClr val="004874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Arial" panose="020B0604020202020204" pitchFamily="34" charset="0"/>
                  </a:defRPr>
                </a:lvl1pPr>
              </a:lstStyle>
              <a:p>
                <a:pPr marL="0" marR="0" lvl="0" indent="0" algn="ctr" defTabSz="914241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  <a:t>Поддержка в рамках специализированной инфраструктуры </a:t>
                </a:r>
                <a:br>
                  <a:rPr kumimoji="0" lang="ru-RU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</a:br>
                <a:endParaRPr kumimoji="0" lang="ru-RU" sz="1099" b="1" i="0" u="none" strike="noStrike" kern="1200" cap="none" spc="0" normalizeH="0" baseline="0" noProof="0" dirty="0">
                  <a:ln>
                    <a:noFill/>
                  </a:ln>
                  <a:solidFill>
                    <a:srgbClr val="004874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 UI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78" name="TextBox 77"/>
          <p:cNvSpPr txBox="1"/>
          <p:nvPr/>
        </p:nvSpPr>
        <p:spPr>
          <a:xfrm>
            <a:off x="2015897" y="3413570"/>
            <a:ext cx="4850172" cy="386258"/>
          </a:xfrm>
          <a:prstGeom prst="rect">
            <a:avLst/>
          </a:prstGeom>
          <a:noFill/>
        </p:spPr>
        <p:txBody>
          <a:bodyPr wrap="square" lIns="68571" tIns="34289" rIns="68571" bIns="34289" rtlCol="0">
            <a:spAutoFit/>
          </a:bodyPr>
          <a:lstStyle>
            <a:defPPr>
              <a:defRPr lang="ru-RU"/>
            </a:defPPr>
            <a:lvl1pPr>
              <a:defRPr sz="2800"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l" defTabSz="6857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60" b="1" i="0" u="none" strike="noStrike" kern="1200" cap="none" spc="0" normalizeH="0" baseline="0" noProof="0" dirty="0">
                <a:ln>
                  <a:noFill/>
                </a:ln>
                <a:solidFill>
                  <a:srgbClr val="ED7D2F"/>
                </a:solidFill>
                <a:effectLst/>
                <a:uLnTx/>
                <a:uFillTx/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НЕФИНАНСОВЫЕ МЕРЫ</a:t>
            </a:r>
            <a:endParaRPr kumimoji="0" lang="ru-RU" sz="2060" b="0" i="0" u="none" strike="noStrike" kern="1200" cap="none" spc="0" normalizeH="0" baseline="0" noProof="0" dirty="0">
              <a:ln>
                <a:noFill/>
              </a:ln>
              <a:solidFill>
                <a:srgbClr val="ED7D2F"/>
              </a:solidFill>
              <a:effectLst/>
              <a:uLnTx/>
              <a:uFillTx/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4353358" y="4583220"/>
            <a:ext cx="4065883" cy="712390"/>
            <a:chOff x="240999" y="4754525"/>
            <a:chExt cx="2830868" cy="417877"/>
          </a:xfrm>
        </p:grpSpPr>
        <p:sp>
          <p:nvSpPr>
            <p:cNvPr id="82" name="TextBox 81"/>
            <p:cNvSpPr txBox="1"/>
            <p:nvPr/>
          </p:nvSpPr>
          <p:spPr>
            <a:xfrm>
              <a:off x="240999" y="4796333"/>
              <a:ext cx="1477601" cy="37160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defTabSz="914241">
                <a:lnSpc>
                  <a:spcPct val="80000"/>
                </a:lnSpc>
                <a:defRPr sz="1467" b="1">
                  <a:solidFill>
                    <a:srgbClr val="004874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  <a:cs typeface="Arial" panose="020B0604020202020204" pitchFamily="34" charset="0"/>
                </a:defRPr>
              </a:lvl1pPr>
            </a:lstStyle>
            <a:p>
              <a:pPr marL="0" marR="0" lvl="0" indent="0" algn="ctr" defTabSz="914241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99" b="1" i="0" u="none" strike="noStrike" kern="1200" cap="none" spc="0" normalizeH="0" baseline="0" noProof="0" dirty="0">
                  <a:ln>
                    <a:noFill/>
                  </a:ln>
                  <a:solidFill>
                    <a:srgbClr val="004874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 UI" panose="020B0503020204020204" pitchFamily="34" charset="-122"/>
                  <a:cs typeface="Arial" panose="020B0604020202020204" pitchFamily="34" charset="0"/>
                </a:rPr>
                <a:t>Стимулирование спроса </a:t>
              </a:r>
              <a:br>
                <a:rPr kumimoji="0" lang="ru-RU" sz="1099" b="1" i="0" u="none" strike="noStrike" kern="1200" cap="none" spc="0" normalizeH="0" baseline="0" noProof="0" dirty="0">
                  <a:ln>
                    <a:noFill/>
                  </a:ln>
                  <a:solidFill>
                    <a:srgbClr val="004874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 UI" panose="020B0503020204020204" pitchFamily="34" charset="-122"/>
                  <a:cs typeface="Arial" panose="020B0604020202020204" pitchFamily="34" charset="0"/>
                </a:rPr>
              </a:br>
              <a:r>
                <a:rPr kumimoji="0" lang="ru-RU" sz="1099" b="1" i="0" u="none" strike="noStrike" kern="1200" cap="none" spc="0" normalizeH="0" baseline="0" noProof="0" dirty="0">
                  <a:ln>
                    <a:noFill/>
                  </a:ln>
                  <a:solidFill>
                    <a:srgbClr val="004874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 UI" panose="020B0503020204020204" pitchFamily="34" charset="-122"/>
                  <a:cs typeface="Arial" panose="020B0604020202020204" pitchFamily="34" charset="0"/>
                </a:rPr>
                <a:t>на инновационную продукцию в системе закупок</a:t>
              </a:r>
            </a:p>
          </p:txBody>
        </p:sp>
        <p:grpSp>
          <p:nvGrpSpPr>
            <p:cNvPr id="52" name="Группа 51"/>
            <p:cNvGrpSpPr/>
            <p:nvPr/>
          </p:nvGrpSpPr>
          <p:grpSpPr>
            <a:xfrm>
              <a:off x="293607" y="4754525"/>
              <a:ext cx="2778260" cy="417877"/>
              <a:chOff x="9330301" y="5467134"/>
              <a:chExt cx="2778260" cy="417877"/>
            </a:xfrm>
          </p:grpSpPr>
          <p:sp>
            <p:nvSpPr>
              <p:cNvPr id="59" name="Скругленный прямоугольник 58"/>
              <p:cNvSpPr/>
              <p:nvPr/>
            </p:nvSpPr>
            <p:spPr>
              <a:xfrm>
                <a:off x="9330301" y="5467134"/>
                <a:ext cx="1350045" cy="417877"/>
              </a:xfrm>
              <a:prstGeom prst="roundRect">
                <a:avLst>
                  <a:gd name="adj" fmla="val 10553"/>
                </a:avLst>
              </a:prstGeom>
              <a:noFill/>
              <a:ln w="19050">
                <a:solidFill>
                  <a:schemeClr val="accent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68571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9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10825235" y="5583676"/>
                <a:ext cx="1283326" cy="212883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algn="ctr">
                  <a:lnSpc>
                    <a:spcPts val="900"/>
                  </a:lnSpc>
                  <a:defRPr sz="1050">
                    <a:latin typeface="Century Gothic" panose="020B0502020202020204" pitchFamily="34" charset="0"/>
                    <a:cs typeface="Arial" panose="020B0604020202020204" pitchFamily="34" charset="0"/>
                  </a:defRPr>
                </a:lvl1pPr>
              </a:lstStyle>
              <a:p>
                <a:pPr marL="0" marR="0" lvl="0" indent="0" algn="ctr" defTabSz="685717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  <a:t>Внедрение офсетных контрактов</a:t>
                </a:r>
              </a:p>
            </p:txBody>
          </p:sp>
        </p:grpSp>
      </p:grpSp>
      <p:grpSp>
        <p:nvGrpSpPr>
          <p:cNvPr id="83" name="Группа 82"/>
          <p:cNvGrpSpPr/>
          <p:nvPr/>
        </p:nvGrpSpPr>
        <p:grpSpPr>
          <a:xfrm>
            <a:off x="1967174" y="1886389"/>
            <a:ext cx="11410615" cy="682309"/>
            <a:chOff x="242467" y="4800338"/>
            <a:chExt cx="9562229" cy="400232"/>
          </a:xfrm>
        </p:grpSpPr>
        <p:sp>
          <p:nvSpPr>
            <p:cNvPr id="84" name="TextBox 83"/>
            <p:cNvSpPr txBox="1"/>
            <p:nvPr/>
          </p:nvSpPr>
          <p:spPr>
            <a:xfrm>
              <a:off x="5876745" y="4843509"/>
              <a:ext cx="1954672" cy="292244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defTabSz="914241">
                <a:lnSpc>
                  <a:spcPct val="80000"/>
                </a:lnSpc>
                <a:defRPr sz="1467" b="1">
                  <a:solidFill>
                    <a:srgbClr val="004874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  <a:cs typeface="Arial" panose="020B0604020202020204" pitchFamily="34" charset="0"/>
                </a:defRPr>
              </a:lvl1pPr>
            </a:lstStyle>
            <a:p>
              <a:pPr marL="0" marR="0" lvl="0" indent="0" algn="ctr" defTabSz="914241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99" b="1" i="0" u="none" strike="noStrike" kern="1200" cap="none" spc="0" normalizeH="0" baseline="0" noProof="0" dirty="0">
                  <a:ln>
                    <a:noFill/>
                  </a:ln>
                  <a:solidFill>
                    <a:srgbClr val="004874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 UI" panose="020B0503020204020204" pitchFamily="34" charset="-122"/>
                  <a:cs typeface="Arial" panose="020B0604020202020204" pitchFamily="34" charset="0"/>
                </a:rPr>
                <a:t>Гарантийные инструменты, </a:t>
              </a:r>
              <a:br>
                <a:rPr kumimoji="0" lang="ru-RU" sz="1099" b="1" i="0" u="none" strike="noStrike" kern="1200" cap="none" spc="0" normalizeH="0" baseline="0" noProof="0" dirty="0">
                  <a:ln>
                    <a:noFill/>
                  </a:ln>
                  <a:solidFill>
                    <a:srgbClr val="004874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 UI" panose="020B0503020204020204" pitchFamily="34" charset="-122"/>
                  <a:cs typeface="Arial" panose="020B0604020202020204" pitchFamily="34" charset="0"/>
                </a:rPr>
              </a:br>
              <a:r>
                <a:rPr kumimoji="0" lang="ru-RU" sz="1099" b="1" i="0" u="none" strike="noStrike" kern="1200" cap="none" spc="0" normalizeH="0" baseline="0" noProof="0" dirty="0">
                  <a:ln>
                    <a:noFill/>
                  </a:ln>
                  <a:solidFill>
                    <a:srgbClr val="004874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 UI" panose="020B0503020204020204" pitchFamily="34" charset="-122"/>
                  <a:cs typeface="Arial" panose="020B0604020202020204" pitchFamily="34" charset="0"/>
                </a:rPr>
                <a:t>в том числе институтов </a:t>
              </a:r>
              <a:br>
                <a:rPr kumimoji="0" lang="ru-RU" sz="1099" b="1" i="0" u="none" strike="noStrike" kern="1200" cap="none" spc="0" normalizeH="0" baseline="0" noProof="0" dirty="0">
                  <a:ln>
                    <a:noFill/>
                  </a:ln>
                  <a:solidFill>
                    <a:srgbClr val="004874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 UI" panose="020B0503020204020204" pitchFamily="34" charset="-122"/>
                  <a:cs typeface="Arial" panose="020B0604020202020204" pitchFamily="34" charset="0"/>
                </a:rPr>
              </a:br>
              <a:r>
                <a:rPr kumimoji="0" lang="ru-RU" sz="1099" b="1" i="0" u="none" strike="noStrike" kern="1200" cap="none" spc="0" normalizeH="0" baseline="0" noProof="0" dirty="0">
                  <a:ln>
                    <a:noFill/>
                  </a:ln>
                  <a:solidFill>
                    <a:srgbClr val="004874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 UI" panose="020B0503020204020204" pitchFamily="34" charset="-122"/>
                  <a:cs typeface="Arial" panose="020B0604020202020204" pitchFamily="34" charset="0"/>
                </a:rPr>
                <a:t>развития</a:t>
              </a:r>
            </a:p>
          </p:txBody>
        </p:sp>
        <p:grpSp>
          <p:nvGrpSpPr>
            <p:cNvPr id="85" name="Группа 84"/>
            <p:cNvGrpSpPr/>
            <p:nvPr/>
          </p:nvGrpSpPr>
          <p:grpSpPr>
            <a:xfrm>
              <a:off x="2370001" y="4800339"/>
              <a:ext cx="1599819" cy="400231"/>
              <a:chOff x="2564411" y="5013673"/>
              <a:chExt cx="1599819" cy="400231"/>
            </a:xfrm>
          </p:grpSpPr>
          <p:sp>
            <p:nvSpPr>
              <p:cNvPr id="96" name="Скругленный прямоугольник 95"/>
              <p:cNvSpPr/>
              <p:nvPr/>
            </p:nvSpPr>
            <p:spPr>
              <a:xfrm>
                <a:off x="2564411" y="5013673"/>
                <a:ext cx="1599819" cy="400231"/>
              </a:xfrm>
              <a:prstGeom prst="roundRect">
                <a:avLst>
                  <a:gd name="adj" fmla="val 10553"/>
                </a:avLst>
              </a:prstGeom>
              <a:noFill/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68571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9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2615731" y="5056843"/>
                <a:ext cx="1477601" cy="292244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defTabSz="914241">
                  <a:lnSpc>
                    <a:spcPct val="80000"/>
                  </a:lnSpc>
                  <a:defRPr sz="1467" b="1">
                    <a:solidFill>
                      <a:srgbClr val="004874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Arial" panose="020B0604020202020204" pitchFamily="34" charset="0"/>
                  </a:defRPr>
                </a:lvl1pPr>
              </a:lstStyle>
              <a:p>
                <a:pPr marL="0" marR="0" lvl="0" indent="0" algn="ctr" defTabSz="914241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  <a:t>Налоговые льготы (для отдельных категорий по ВЭД)</a:t>
                </a:r>
              </a:p>
            </p:txBody>
          </p:sp>
        </p:grpSp>
        <p:grpSp>
          <p:nvGrpSpPr>
            <p:cNvPr id="86" name="Группа 85"/>
            <p:cNvGrpSpPr/>
            <p:nvPr/>
          </p:nvGrpSpPr>
          <p:grpSpPr>
            <a:xfrm>
              <a:off x="4081620" y="4800338"/>
              <a:ext cx="1700237" cy="400229"/>
              <a:chOff x="5790659" y="4993111"/>
              <a:chExt cx="1700237" cy="400229"/>
            </a:xfrm>
          </p:grpSpPr>
          <p:sp>
            <p:nvSpPr>
              <p:cNvPr id="94" name="Скругленный прямоугольник 93"/>
              <p:cNvSpPr/>
              <p:nvPr/>
            </p:nvSpPr>
            <p:spPr>
              <a:xfrm>
                <a:off x="5790659" y="4993111"/>
                <a:ext cx="1700237" cy="400229"/>
              </a:xfrm>
              <a:prstGeom prst="roundRect">
                <a:avLst>
                  <a:gd name="adj" fmla="val 10553"/>
                </a:avLst>
              </a:prstGeom>
              <a:noFill/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68571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9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5890768" y="5003221"/>
                <a:ext cx="1500018" cy="371606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defTabSz="914241">
                  <a:lnSpc>
                    <a:spcPct val="80000"/>
                  </a:lnSpc>
                  <a:defRPr sz="1467" b="1">
                    <a:solidFill>
                      <a:srgbClr val="004874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Arial" panose="020B0604020202020204" pitchFamily="34" charset="0"/>
                  </a:defRPr>
                </a:lvl1pPr>
              </a:lstStyle>
              <a:p>
                <a:pPr marL="0" marR="0" lvl="0" indent="0" algn="ctr" defTabSz="914241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  <a:t>Внесение </a:t>
                </a:r>
                <a:br>
                  <a:rPr kumimoji="0" lang="ru-RU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</a:br>
                <a:r>
                  <a:rPr kumimoji="0" lang="ru-RU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  <a:t>госимущества</a:t>
                </a:r>
                <a:r>
                  <a:rPr kumimoji="0" lang="en-US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  <a:t> </a:t>
                </a:r>
                <a:r>
                  <a:rPr kumimoji="0" lang="ru-RU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  <a:t/>
                </a:r>
                <a:br>
                  <a:rPr kumimoji="0" lang="ru-RU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</a:br>
                <a:r>
                  <a:rPr kumimoji="0" lang="ru-RU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  <a:t>в качестве вклада </a:t>
                </a:r>
                <a:br>
                  <a:rPr kumimoji="0" lang="ru-RU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</a:br>
                <a:r>
                  <a:rPr kumimoji="0" lang="ru-RU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  <a:t>в уст. капитал</a:t>
                </a:r>
              </a:p>
            </p:txBody>
          </p:sp>
        </p:grpSp>
        <p:sp>
          <p:nvSpPr>
            <p:cNvPr id="87" name="Скругленный прямоугольник 86"/>
            <p:cNvSpPr/>
            <p:nvPr/>
          </p:nvSpPr>
          <p:spPr>
            <a:xfrm>
              <a:off x="5932906" y="4800339"/>
              <a:ext cx="1764296" cy="400229"/>
            </a:xfrm>
            <a:prstGeom prst="roundRect">
              <a:avLst>
                <a:gd name="adj" fmla="val 10553"/>
              </a:avLst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7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9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88" name="Группа 87"/>
            <p:cNvGrpSpPr/>
            <p:nvPr/>
          </p:nvGrpSpPr>
          <p:grpSpPr>
            <a:xfrm>
              <a:off x="242467" y="4800339"/>
              <a:ext cx="1945712" cy="400229"/>
              <a:chOff x="9279161" y="5512948"/>
              <a:chExt cx="1945712" cy="400229"/>
            </a:xfrm>
          </p:grpSpPr>
          <p:sp>
            <p:nvSpPr>
              <p:cNvPr id="92" name="Скругленный прямоугольник 91"/>
              <p:cNvSpPr/>
              <p:nvPr/>
            </p:nvSpPr>
            <p:spPr>
              <a:xfrm>
                <a:off x="9336732" y="5512948"/>
                <a:ext cx="1888141" cy="400229"/>
              </a:xfrm>
              <a:prstGeom prst="roundRect">
                <a:avLst>
                  <a:gd name="adj" fmla="val 10553"/>
                </a:avLst>
              </a:prstGeom>
              <a:noFill/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68571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9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9279161" y="5528770"/>
                <a:ext cx="1939368" cy="371606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algn="ctr">
                  <a:lnSpc>
                    <a:spcPts val="900"/>
                  </a:lnSpc>
                  <a:defRPr sz="1050">
                    <a:latin typeface="Century Gothic" panose="020B0502020202020204" pitchFamily="34" charset="0"/>
                    <a:cs typeface="Arial" panose="020B0604020202020204" pitchFamily="34" charset="0"/>
                  </a:defRPr>
                </a:lvl1pPr>
              </a:lstStyle>
              <a:p>
                <a:pPr marL="0" marR="0" lvl="0" indent="0" algn="ctr" defTabSz="685717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  <a:t>Налоговые льготы (проектный подход):</a:t>
                </a:r>
                <a:r>
                  <a:rPr kumimoji="0" lang="en-US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  <a:t> </a:t>
                </a:r>
                <a:r>
                  <a:rPr kumimoji="0" lang="ru-RU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  <a:t>ПИП, СПИК, ИНВ, РИП </a:t>
                </a:r>
                <a:br>
                  <a:rPr kumimoji="0" lang="ru-RU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</a:br>
                <a:r>
                  <a:rPr kumimoji="0" lang="ru-RU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  <a:t>ИНК, ОЭЗ,ТОСЭР</a:t>
                </a:r>
              </a:p>
            </p:txBody>
          </p:sp>
        </p:grpSp>
        <p:grpSp>
          <p:nvGrpSpPr>
            <p:cNvPr id="89" name="Группа 88"/>
            <p:cNvGrpSpPr/>
            <p:nvPr/>
          </p:nvGrpSpPr>
          <p:grpSpPr>
            <a:xfrm>
              <a:off x="7886694" y="4800338"/>
              <a:ext cx="1918002" cy="400229"/>
              <a:chOff x="3941596" y="4970947"/>
              <a:chExt cx="1918002" cy="400229"/>
            </a:xfrm>
          </p:grpSpPr>
          <p:sp>
            <p:nvSpPr>
              <p:cNvPr id="90" name="Скругленный прямоугольник 89"/>
              <p:cNvSpPr/>
              <p:nvPr/>
            </p:nvSpPr>
            <p:spPr>
              <a:xfrm>
                <a:off x="3969235" y="4970947"/>
                <a:ext cx="1862724" cy="400229"/>
              </a:xfrm>
              <a:prstGeom prst="roundRect">
                <a:avLst>
                  <a:gd name="adj" fmla="val 10553"/>
                </a:avLst>
              </a:prstGeom>
              <a:noFill/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68571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9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3941596" y="5014118"/>
                <a:ext cx="1918002" cy="292244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defTabSz="914241">
                  <a:lnSpc>
                    <a:spcPct val="80000"/>
                  </a:lnSpc>
                  <a:defRPr sz="1467" b="1">
                    <a:solidFill>
                      <a:srgbClr val="004874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Arial" panose="020B0604020202020204" pitchFamily="34" charset="0"/>
                  </a:defRPr>
                </a:lvl1pPr>
              </a:lstStyle>
              <a:p>
                <a:pPr marL="0" marR="0" lvl="0" indent="0" algn="ctr" defTabSz="914241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  <a:t>Установление особенностей таможенного и тарифного регулирования</a:t>
                </a:r>
              </a:p>
            </p:txBody>
          </p:sp>
        </p:grpSp>
      </p:grpSp>
      <p:grpSp>
        <p:nvGrpSpPr>
          <p:cNvPr id="99" name="Группа 98"/>
          <p:cNvGrpSpPr/>
          <p:nvPr/>
        </p:nvGrpSpPr>
        <p:grpSpPr>
          <a:xfrm>
            <a:off x="2019345" y="2732522"/>
            <a:ext cx="11395993" cy="725979"/>
            <a:chOff x="300038" y="4789568"/>
            <a:chExt cx="9549977" cy="425848"/>
          </a:xfrm>
        </p:grpSpPr>
        <p:sp>
          <p:nvSpPr>
            <p:cNvPr id="100" name="TextBox 99"/>
            <p:cNvSpPr txBox="1"/>
            <p:nvPr/>
          </p:nvSpPr>
          <p:spPr>
            <a:xfrm>
              <a:off x="5876910" y="4877566"/>
              <a:ext cx="1954672" cy="212883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defTabSz="914241">
                <a:lnSpc>
                  <a:spcPct val="80000"/>
                </a:lnSpc>
                <a:defRPr sz="1467" b="1">
                  <a:solidFill>
                    <a:srgbClr val="004874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  <a:cs typeface="Arial" panose="020B0604020202020204" pitchFamily="34" charset="0"/>
                </a:defRPr>
              </a:lvl1pPr>
            </a:lstStyle>
            <a:p>
              <a:pPr marL="0" marR="0" lvl="0" indent="0" algn="ctr" defTabSz="914241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99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4874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 UI" panose="020B0503020204020204" pitchFamily="34" charset="-122"/>
                  <a:cs typeface="Arial" panose="020B0604020202020204" pitchFamily="34" charset="0"/>
                </a:rPr>
                <a:t>Краудфандинговые</a:t>
              </a:r>
              <a:r>
                <a:rPr kumimoji="0" lang="ru-RU" sz="1099" b="1" i="0" u="none" strike="noStrike" kern="1200" cap="none" spc="0" normalizeH="0" baseline="0" noProof="0" dirty="0">
                  <a:ln>
                    <a:noFill/>
                  </a:ln>
                  <a:solidFill>
                    <a:srgbClr val="004874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 UI" panose="020B0503020204020204" pitchFamily="34" charset="-122"/>
                  <a:cs typeface="Arial" panose="020B0604020202020204" pitchFamily="34" charset="0"/>
                </a:rPr>
                <a:t> </a:t>
              </a:r>
              <a:br>
                <a:rPr kumimoji="0" lang="ru-RU" sz="1099" b="1" i="0" u="none" strike="noStrike" kern="1200" cap="none" spc="0" normalizeH="0" baseline="0" noProof="0" dirty="0">
                  <a:ln>
                    <a:noFill/>
                  </a:ln>
                  <a:solidFill>
                    <a:srgbClr val="004874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 UI" panose="020B0503020204020204" pitchFamily="34" charset="-122"/>
                  <a:cs typeface="Arial" panose="020B0604020202020204" pitchFamily="34" charset="0"/>
                </a:rPr>
              </a:br>
              <a:r>
                <a:rPr kumimoji="0" lang="ru-RU" sz="1099" b="1" i="0" u="none" strike="noStrike" kern="1200" cap="none" spc="0" normalizeH="0" baseline="0" noProof="0" dirty="0">
                  <a:ln>
                    <a:noFill/>
                  </a:ln>
                  <a:solidFill>
                    <a:srgbClr val="004874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 UI" panose="020B0503020204020204" pitchFamily="34" charset="-122"/>
                  <a:cs typeface="Arial" panose="020B0604020202020204" pitchFamily="34" charset="0"/>
                </a:rPr>
                <a:t>платформы для инвестиций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2430269" y="4824745"/>
              <a:ext cx="1477602" cy="37160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defTabSz="914241">
                <a:lnSpc>
                  <a:spcPct val="80000"/>
                </a:lnSpc>
                <a:defRPr sz="1467" b="1">
                  <a:solidFill>
                    <a:srgbClr val="004874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  <a:cs typeface="Arial" panose="020B0604020202020204" pitchFamily="34" charset="0"/>
                </a:defRPr>
              </a:lvl1pPr>
            </a:lstStyle>
            <a:p>
              <a:pPr marL="0" marR="0" lvl="0" indent="0" algn="ctr" defTabSz="914241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99" b="1" i="0" u="none" strike="noStrike" kern="1200" cap="none" spc="0" normalizeH="0" baseline="0" noProof="0" dirty="0">
                  <a:ln>
                    <a:noFill/>
                  </a:ln>
                  <a:solidFill>
                    <a:srgbClr val="004874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 UI" panose="020B0503020204020204" pitchFamily="34" charset="-122"/>
                  <a:cs typeface="Arial" panose="020B0604020202020204" pitchFamily="34" charset="0"/>
                </a:rPr>
                <a:t>Развитие специальных налоговых режимов для МСП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186952" y="4796982"/>
              <a:ext cx="1500018" cy="41523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defTabSz="914241">
                <a:lnSpc>
                  <a:spcPct val="80000"/>
                </a:lnSpc>
                <a:defRPr sz="1467" b="1">
                  <a:solidFill>
                    <a:srgbClr val="004874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  <a:cs typeface="Arial" panose="020B0604020202020204" pitchFamily="34" charset="0"/>
                </a:defRPr>
              </a:lvl1pPr>
            </a:lstStyle>
            <a:p>
              <a:pPr marL="0" marR="0" lvl="0" indent="0" algn="ctr" defTabSz="914241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4874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 UI" panose="020B0503020204020204" pitchFamily="34" charset="-122"/>
                  <a:cs typeface="Arial" panose="020B0604020202020204" pitchFamily="34" charset="0"/>
                </a:rPr>
                <a:t>Льгота по налогу </a:t>
              </a:r>
              <a:br>
                <a:rPr kumimoji="0" lang="ru-RU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4874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 UI" panose="020B0503020204020204" pitchFamily="34" charset="-122"/>
                  <a:cs typeface="Arial" panose="020B0604020202020204" pitchFamily="34" charset="0"/>
                </a:rPr>
              </a:br>
              <a:r>
                <a:rPr kumimoji="0" lang="ru-RU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4874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 UI" panose="020B0503020204020204" pitchFamily="34" charset="-122"/>
                  <a:cs typeface="Arial" panose="020B0604020202020204" pitchFamily="34" charset="0"/>
                </a:rPr>
                <a:t>на имущество </a:t>
              </a:r>
              <a:br>
                <a:rPr kumimoji="0" lang="ru-RU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4874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 UI" panose="020B0503020204020204" pitchFamily="34" charset="-122"/>
                  <a:cs typeface="Arial" panose="020B0604020202020204" pitchFamily="34" charset="0"/>
                </a:rPr>
              </a:br>
              <a:r>
                <a:rPr kumimoji="0" lang="ru-RU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4874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 UI" panose="020B0503020204020204" pitchFamily="34" charset="-122"/>
                  <a:cs typeface="Arial" panose="020B0604020202020204" pitchFamily="34" charset="0"/>
                </a:rPr>
                <a:t>для резидентов и УК индустриальных парков и технопарков</a:t>
              </a:r>
            </a:p>
          </p:txBody>
        </p:sp>
        <p:grpSp>
          <p:nvGrpSpPr>
            <p:cNvPr id="104" name="Группа 103"/>
            <p:cNvGrpSpPr/>
            <p:nvPr/>
          </p:nvGrpSpPr>
          <p:grpSpPr>
            <a:xfrm>
              <a:off x="300038" y="4789568"/>
              <a:ext cx="1956037" cy="422436"/>
              <a:chOff x="9336732" y="5502177"/>
              <a:chExt cx="1956037" cy="422436"/>
            </a:xfrm>
          </p:grpSpPr>
          <p:sp>
            <p:nvSpPr>
              <p:cNvPr id="108" name="Скругленный прямоугольник 107"/>
              <p:cNvSpPr/>
              <p:nvPr/>
            </p:nvSpPr>
            <p:spPr>
              <a:xfrm>
                <a:off x="9336732" y="5502177"/>
                <a:ext cx="1888141" cy="422436"/>
              </a:xfrm>
              <a:prstGeom prst="roundRect">
                <a:avLst>
                  <a:gd name="adj" fmla="val 10553"/>
                </a:avLst>
              </a:prstGeom>
              <a:noFill/>
              <a:ln w="38100">
                <a:solidFill>
                  <a:srgbClr val="22A1DA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68571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9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9353401" y="5526721"/>
                <a:ext cx="1939368" cy="212883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algn="ctr">
                  <a:lnSpc>
                    <a:spcPts val="900"/>
                  </a:lnSpc>
                  <a:defRPr sz="1050">
                    <a:latin typeface="Century Gothic" panose="020B0502020202020204" pitchFamily="34" charset="0"/>
                    <a:cs typeface="Arial" panose="020B0604020202020204" pitchFamily="34" charset="0"/>
                  </a:defRPr>
                </a:lvl1pPr>
              </a:lstStyle>
              <a:p>
                <a:pPr marL="0" marR="0" lvl="0" indent="0" algn="ctr" defTabSz="685717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  <a:t>ИНВ для экспортеров и </a:t>
                </a:r>
                <a:r>
                  <a:rPr kumimoji="0" lang="ru-RU" sz="1099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  <a:t>инноваторов</a:t>
                </a:r>
                <a:endParaRPr kumimoji="0" lang="ru-RU" sz="1099" b="1" i="0" u="none" strike="noStrike" kern="1200" cap="none" spc="0" normalizeH="0" baseline="0" noProof="0" dirty="0">
                  <a:ln>
                    <a:noFill/>
                  </a:ln>
                  <a:solidFill>
                    <a:srgbClr val="004874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 UI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5" name="Группа 104"/>
            <p:cNvGrpSpPr/>
            <p:nvPr/>
          </p:nvGrpSpPr>
          <p:grpSpPr>
            <a:xfrm>
              <a:off x="7928184" y="4800339"/>
              <a:ext cx="1921831" cy="415077"/>
              <a:chOff x="3983086" y="4970948"/>
              <a:chExt cx="1921831" cy="415077"/>
            </a:xfrm>
          </p:grpSpPr>
          <p:sp>
            <p:nvSpPr>
              <p:cNvPr id="106" name="Скругленный прямоугольник 105"/>
              <p:cNvSpPr/>
              <p:nvPr/>
            </p:nvSpPr>
            <p:spPr>
              <a:xfrm>
                <a:off x="3983086" y="4970948"/>
                <a:ext cx="1848873" cy="415077"/>
              </a:xfrm>
              <a:prstGeom prst="roundRect">
                <a:avLst>
                  <a:gd name="adj" fmla="val 10553"/>
                </a:avLst>
              </a:prstGeom>
              <a:noFill/>
              <a:ln w="19050">
                <a:solidFill>
                  <a:schemeClr val="accent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68571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9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3986915" y="5030384"/>
                <a:ext cx="1918002" cy="292244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defTabSz="914241">
                  <a:lnSpc>
                    <a:spcPct val="80000"/>
                  </a:lnSpc>
                  <a:defRPr sz="1467" b="1">
                    <a:solidFill>
                      <a:srgbClr val="004874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Arial" panose="020B0604020202020204" pitchFamily="34" charset="0"/>
                  </a:defRPr>
                </a:lvl1pPr>
              </a:lstStyle>
              <a:p>
                <a:pPr marL="0" marR="0" lvl="0" indent="0" algn="ctr" defTabSz="914241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  <a:t>Новые преференциально-территориальные режимы: ИНТЦ «Татищев», кластеры</a:t>
                </a:r>
              </a:p>
            </p:txBody>
          </p:sp>
        </p:grpSp>
      </p:grpSp>
      <p:grpSp>
        <p:nvGrpSpPr>
          <p:cNvPr id="114" name="Группа 113"/>
          <p:cNvGrpSpPr/>
          <p:nvPr/>
        </p:nvGrpSpPr>
        <p:grpSpPr>
          <a:xfrm>
            <a:off x="2086705" y="6578559"/>
            <a:ext cx="4282247" cy="850123"/>
            <a:chOff x="300038" y="4782695"/>
            <a:chExt cx="2977099" cy="417877"/>
          </a:xfrm>
        </p:grpSpPr>
        <p:grpSp>
          <p:nvGrpSpPr>
            <p:cNvPr id="115" name="Группа 114"/>
            <p:cNvGrpSpPr/>
            <p:nvPr/>
          </p:nvGrpSpPr>
          <p:grpSpPr>
            <a:xfrm>
              <a:off x="324780" y="4786756"/>
              <a:ext cx="2952357" cy="413816"/>
              <a:chOff x="519190" y="5000090"/>
              <a:chExt cx="2952357" cy="413816"/>
            </a:xfrm>
          </p:grpSpPr>
          <p:sp>
            <p:nvSpPr>
              <p:cNvPr id="119" name="Скругленный прямоугольник 118"/>
              <p:cNvSpPr/>
              <p:nvPr/>
            </p:nvSpPr>
            <p:spPr>
              <a:xfrm>
                <a:off x="2150133" y="5000090"/>
                <a:ext cx="1321414" cy="413816"/>
              </a:xfrm>
              <a:prstGeom prst="roundRect">
                <a:avLst>
                  <a:gd name="adj" fmla="val 10553"/>
                </a:avLst>
              </a:prstGeom>
              <a:noFill/>
              <a:ln w="19050"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68571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9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519190" y="5016016"/>
                <a:ext cx="1477601" cy="377903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defTabSz="914241">
                  <a:lnSpc>
                    <a:spcPct val="80000"/>
                  </a:lnSpc>
                  <a:defRPr sz="1467" b="1">
                    <a:solidFill>
                      <a:srgbClr val="004874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Arial" panose="020B0604020202020204" pitchFamily="34" charset="0"/>
                  </a:defRPr>
                </a:lvl1pPr>
              </a:lstStyle>
              <a:p>
                <a:pPr marL="0" marR="0" lvl="0" indent="0" algn="ctr" defTabSz="914241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  <a:t>Субсидии на инфраструктурные проекты за счет  налоговых поступлений в </a:t>
                </a:r>
                <a:r>
                  <a:rPr kumimoji="0" lang="ru-RU" sz="1099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  <a:t>фед</a:t>
                </a:r>
                <a:r>
                  <a:rPr kumimoji="0" lang="ru-RU" sz="10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4874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 UI" panose="020B0503020204020204" pitchFamily="34" charset="-122"/>
                    <a:cs typeface="Arial" panose="020B0604020202020204" pitchFamily="34" charset="0"/>
                  </a:rPr>
                  <a:t>. бюджет (новые ЮЛ)</a:t>
                </a:r>
              </a:p>
            </p:txBody>
          </p:sp>
        </p:grpSp>
        <p:sp>
          <p:nvSpPr>
            <p:cNvPr id="117" name="Скругленный прямоугольник 116"/>
            <p:cNvSpPr/>
            <p:nvPr/>
          </p:nvSpPr>
          <p:spPr>
            <a:xfrm>
              <a:off x="300038" y="4782695"/>
              <a:ext cx="1502343" cy="417877"/>
            </a:xfrm>
            <a:prstGeom prst="roundRect">
              <a:avLst>
                <a:gd name="adj" fmla="val 10553"/>
              </a:avLst>
            </a:prstGeom>
            <a:noFill/>
            <a:ln w="19050">
              <a:solidFill>
                <a:schemeClr val="accent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7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9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1967174" y="1472605"/>
            <a:ext cx="4850172" cy="386258"/>
          </a:xfrm>
          <a:prstGeom prst="rect">
            <a:avLst/>
          </a:prstGeom>
          <a:noFill/>
        </p:spPr>
        <p:txBody>
          <a:bodyPr wrap="square" lIns="68571" tIns="34289" rIns="68571" bIns="34289" rtlCol="0">
            <a:spAutoFit/>
          </a:bodyPr>
          <a:lstStyle>
            <a:defPPr>
              <a:defRPr lang="ru-RU"/>
            </a:defPPr>
            <a:lvl1pPr>
              <a:defRPr sz="2800"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l" defTabSz="6857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60" b="1" i="0" u="none" strike="noStrike" kern="1200" cap="none" spc="0" normalizeH="0" baseline="0" noProof="0" dirty="0">
                <a:ln>
                  <a:noFill/>
                </a:ln>
                <a:solidFill>
                  <a:srgbClr val="ED7D2F"/>
                </a:solidFill>
                <a:effectLst/>
                <a:uLnTx/>
                <a:uFillTx/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КОСВЕННЫЕ ФИНАНСОВЫЕ МЕРЫ</a:t>
            </a:r>
            <a:endParaRPr kumimoji="0" lang="ru-RU" sz="2060" b="0" i="0" u="none" strike="noStrike" kern="1200" cap="none" spc="0" normalizeH="0" baseline="0" noProof="0" dirty="0">
              <a:ln>
                <a:noFill/>
              </a:ln>
              <a:solidFill>
                <a:srgbClr val="ED7D2F"/>
              </a:solidFill>
              <a:effectLst/>
              <a:uLnTx/>
              <a:uFillTx/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</p:txBody>
      </p:sp>
      <p:grpSp>
        <p:nvGrpSpPr>
          <p:cNvPr id="122" name="Группа 121"/>
          <p:cNvGrpSpPr/>
          <p:nvPr/>
        </p:nvGrpSpPr>
        <p:grpSpPr>
          <a:xfrm>
            <a:off x="37433" y="4162619"/>
            <a:ext cx="1827540" cy="1063964"/>
            <a:chOff x="228016" y="4782695"/>
            <a:chExt cx="1574365" cy="766205"/>
          </a:xfrm>
        </p:grpSpPr>
        <p:sp>
          <p:nvSpPr>
            <p:cNvPr id="128" name="TextBox 127"/>
            <p:cNvSpPr txBox="1"/>
            <p:nvPr/>
          </p:nvSpPr>
          <p:spPr>
            <a:xfrm>
              <a:off x="228016" y="4875626"/>
              <a:ext cx="1570150" cy="563342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defTabSz="914241">
                <a:lnSpc>
                  <a:spcPct val="80000"/>
                </a:lnSpc>
                <a:defRPr sz="1467" b="1">
                  <a:solidFill>
                    <a:srgbClr val="004874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  <a:cs typeface="Arial" panose="020B0604020202020204" pitchFamily="34" charset="0"/>
                </a:defRPr>
              </a:lvl1pPr>
            </a:lstStyle>
            <a:p>
              <a:pPr marL="0" marR="0" lvl="0" indent="0" algn="ctr" defTabSz="685717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1" b="1" i="0" u="none" strike="noStrike" kern="1200" cap="none" spc="-70" normalizeH="0" baseline="0" noProof="0" dirty="0">
                  <a:ln>
                    <a:noFill/>
                  </a:ln>
                  <a:solidFill>
                    <a:srgbClr val="ED7D2F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 UI" panose="020B0503020204020204" pitchFamily="34" charset="-122"/>
                  <a:cs typeface="Arial" panose="020B0604020202020204" pitchFamily="34" charset="0"/>
                </a:rPr>
                <a:t>Перспективные меры поддержки инвестиционной деятельности</a:t>
              </a:r>
              <a:endParaRPr kumimoji="0" lang="ru-RU" sz="1401" b="1" i="0" u="none" strike="noStrike" kern="1200" cap="none" spc="-70" normalizeH="0" baseline="0" noProof="0" dirty="0">
                <a:ln>
                  <a:noFill/>
                </a:ln>
                <a:solidFill>
                  <a:srgbClr val="ED7D2F"/>
                </a:solidFill>
                <a:effectLst/>
                <a:uLnTx/>
                <a:uFillTx/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endParaRPr>
            </a:p>
          </p:txBody>
        </p:sp>
        <p:sp>
          <p:nvSpPr>
            <p:cNvPr id="125" name="Скругленный прямоугольник 124"/>
            <p:cNvSpPr/>
            <p:nvPr/>
          </p:nvSpPr>
          <p:spPr>
            <a:xfrm>
              <a:off x="235383" y="4782695"/>
              <a:ext cx="1566998" cy="766205"/>
            </a:xfrm>
            <a:prstGeom prst="roundRect">
              <a:avLst>
                <a:gd name="adj" fmla="val 10553"/>
              </a:avLst>
            </a:prstGeom>
            <a:noFill/>
            <a:ln w="28575">
              <a:solidFill>
                <a:schemeClr val="accent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7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cxnSp>
        <p:nvCxnSpPr>
          <p:cNvPr id="129" name="Прямая соединительная линия 128"/>
          <p:cNvCxnSpPr>
            <a:cxnSpLocks/>
          </p:cNvCxnSpPr>
          <p:nvPr/>
        </p:nvCxnSpPr>
        <p:spPr>
          <a:xfrm>
            <a:off x="915231" y="5301158"/>
            <a:ext cx="15997" cy="1769809"/>
          </a:xfrm>
          <a:prstGeom prst="line">
            <a:avLst/>
          </a:prstGeom>
          <a:ln w="38100" cap="rnd">
            <a:solidFill>
              <a:schemeClr val="accent6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flipH="1">
            <a:off x="931228" y="7070967"/>
            <a:ext cx="1129986" cy="0"/>
          </a:xfrm>
          <a:prstGeom prst="line">
            <a:avLst/>
          </a:prstGeom>
          <a:ln w="38100" cap="rnd">
            <a:solidFill>
              <a:schemeClr val="accent6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>
            <a:cxnSpLocks/>
          </p:cNvCxnSpPr>
          <p:nvPr/>
        </p:nvCxnSpPr>
        <p:spPr>
          <a:xfrm flipH="1">
            <a:off x="931228" y="3099106"/>
            <a:ext cx="1" cy="1021716"/>
          </a:xfrm>
          <a:prstGeom prst="line">
            <a:avLst/>
          </a:prstGeom>
          <a:ln w="38100" cap="rnd">
            <a:solidFill>
              <a:schemeClr val="accent6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 flipH="1" flipV="1">
            <a:off x="992631" y="3064002"/>
            <a:ext cx="974545" cy="9588"/>
          </a:xfrm>
          <a:prstGeom prst="line">
            <a:avLst/>
          </a:prstGeom>
          <a:ln w="38100" cap="rnd">
            <a:solidFill>
              <a:schemeClr val="accent6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Картинки по запросу агентство по привлечению инвестиций свердловской област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8037" y="4557532"/>
            <a:ext cx="1903356" cy="951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ртинки по запросу софпп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579" y="5673286"/>
            <a:ext cx="1705964" cy="8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Картинки по запросу технопарк университетский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5617" y="4477207"/>
            <a:ext cx="1396223" cy="1163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" name="Скругленный прямоугольник 122"/>
          <p:cNvSpPr/>
          <p:nvPr/>
        </p:nvSpPr>
        <p:spPr>
          <a:xfrm>
            <a:off x="2029731" y="4584915"/>
            <a:ext cx="2259262" cy="716243"/>
          </a:xfrm>
          <a:prstGeom prst="roundRect">
            <a:avLst>
              <a:gd name="adj" fmla="val 10553"/>
            </a:avLst>
          </a:prstGeom>
          <a:noFill/>
          <a:ln w="28575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9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058937" y="4728479"/>
            <a:ext cx="2188731" cy="3629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defTabSz="914241">
              <a:lnSpc>
                <a:spcPct val="80000"/>
              </a:lnSpc>
              <a:defRPr sz="1467" b="1">
                <a:solidFill>
                  <a:srgbClr val="00487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marR="0" lvl="0" indent="0" algn="ctr" defTabSz="914241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99" b="1" i="0" u="none" strike="noStrike" kern="1200" cap="none" spc="0" normalizeH="0" baseline="0" noProof="0" dirty="0">
                <a:ln>
                  <a:noFill/>
                </a:ln>
                <a:solidFill>
                  <a:srgbClr val="004874"/>
                </a:solidFill>
                <a:effectLst/>
                <a:uLnTx/>
                <a:uFillTx/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Стабилизационные режимы для инвестора</a:t>
            </a:r>
            <a:r>
              <a:rPr kumimoji="0" lang="en-US" sz="1099" b="1" i="0" u="none" strike="noStrike" kern="1200" cap="none" spc="0" normalizeH="0" baseline="0" noProof="0" dirty="0">
                <a:ln>
                  <a:noFill/>
                </a:ln>
                <a:solidFill>
                  <a:srgbClr val="004874"/>
                </a:solidFill>
                <a:effectLst/>
                <a:uLnTx/>
                <a:uFillTx/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 (</a:t>
            </a:r>
            <a:r>
              <a:rPr kumimoji="0" lang="ru-RU" sz="1099" b="1" i="0" u="none" strike="noStrike" kern="1200" cap="none" spc="0" normalizeH="0" baseline="0" noProof="0" dirty="0">
                <a:ln>
                  <a:noFill/>
                </a:ln>
                <a:solidFill>
                  <a:srgbClr val="004874"/>
                </a:solidFill>
                <a:effectLst/>
                <a:uLnTx/>
                <a:uFillTx/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СЗПК)</a:t>
            </a:r>
          </a:p>
        </p:txBody>
      </p:sp>
      <p:pic>
        <p:nvPicPr>
          <p:cNvPr id="3" name="Picture 2" descr="Титановая_долина - копия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8874" y="5779981"/>
            <a:ext cx="1596739" cy="1630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" name="Скругленный прямоугольник 125"/>
          <p:cNvSpPr/>
          <p:nvPr/>
        </p:nvSpPr>
        <p:spPr>
          <a:xfrm>
            <a:off x="8764967" y="2751453"/>
            <a:ext cx="2105336" cy="682304"/>
          </a:xfrm>
          <a:prstGeom prst="roundRect">
            <a:avLst>
              <a:gd name="adj" fmla="val 10553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9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7" name="Скругленный прямоугольник 126"/>
          <p:cNvSpPr/>
          <p:nvPr/>
        </p:nvSpPr>
        <p:spPr>
          <a:xfrm>
            <a:off x="4496449" y="2752849"/>
            <a:ext cx="1909065" cy="682307"/>
          </a:xfrm>
          <a:prstGeom prst="roundRect">
            <a:avLst>
              <a:gd name="adj" fmla="val 10553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9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3" name="Скругленный прямоугольник 132"/>
          <p:cNvSpPr/>
          <p:nvPr/>
        </p:nvSpPr>
        <p:spPr>
          <a:xfrm>
            <a:off x="6567555" y="2752327"/>
            <a:ext cx="2028894" cy="682304"/>
          </a:xfrm>
          <a:prstGeom prst="roundRect">
            <a:avLst>
              <a:gd name="adj" fmla="val 10553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9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6521286" y="4579653"/>
            <a:ext cx="2015926" cy="715958"/>
          </a:xfrm>
          <a:prstGeom prst="roundRect">
            <a:avLst>
              <a:gd name="adj" fmla="val 10553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9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73712" y="6643973"/>
            <a:ext cx="1976597" cy="76944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ctr" defTabSz="9817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004874"/>
                </a:solidFill>
                <a:effectLst/>
                <a:uLnTx/>
                <a:uFillTx/>
                <a:latin typeface="Arial" panose="020B0604020202020204" pitchFamily="34" charset="0"/>
                <a:ea typeface="Microsoft YaHei UI" panose="020B0503020204020204" pitchFamily="34" charset="-122"/>
                <a:cs typeface="+mn-cs"/>
              </a:rPr>
              <a:t>Новый формат инвестиционного фонда Свердловской области, </a:t>
            </a:r>
            <a:b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004874"/>
                </a:solidFill>
                <a:effectLst/>
                <a:uLnTx/>
                <a:uFillTx/>
                <a:latin typeface="Arial" panose="020B0604020202020204" pitchFamily="34" charset="0"/>
                <a:ea typeface="Microsoft YaHei UI" panose="020B0503020204020204" pitchFamily="34" charset="-122"/>
                <a:cs typeface="+mn-cs"/>
              </a:rPr>
            </a:b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004874"/>
                </a:solidFill>
                <a:effectLst/>
                <a:uLnTx/>
                <a:uFillTx/>
                <a:latin typeface="Arial" panose="020B0604020202020204" pitchFamily="34" charset="0"/>
                <a:ea typeface="Microsoft YaHei UI" panose="020B0503020204020204" pitchFamily="34" charset="-122"/>
                <a:cs typeface="+mn-cs"/>
              </a:rPr>
              <a:t>в </a:t>
            </a:r>
            <a:r>
              <a:rPr kumimoji="0" lang="ru-RU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004874"/>
                </a:solidFill>
                <a:effectLst/>
                <a:uLnTx/>
                <a:uFillTx/>
                <a:latin typeface="Arial" panose="020B0604020202020204" pitchFamily="34" charset="0"/>
                <a:ea typeface="Microsoft YaHei UI" panose="020B0503020204020204" pitchFamily="34" charset="-122"/>
                <a:cs typeface="+mn-cs"/>
              </a:rPr>
              <a:t>т.ч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004874"/>
                </a:solidFill>
                <a:effectLst/>
                <a:uLnTx/>
                <a:uFillTx/>
                <a:latin typeface="Arial" panose="020B0604020202020204" pitchFamily="34" charset="0"/>
                <a:ea typeface="Microsoft YaHei UI" panose="020B0503020204020204" pitchFamily="34" charset="-122"/>
                <a:cs typeface="+mn-cs"/>
              </a:rPr>
              <a:t>. для СЗПК </a:t>
            </a: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4473711" y="6578558"/>
            <a:ext cx="1941315" cy="850123"/>
          </a:xfrm>
          <a:prstGeom prst="roundRect">
            <a:avLst>
              <a:gd name="adj" fmla="val 10553"/>
            </a:avLst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9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1" name="Picture 4" descr="G:\Work\KRSU\PRESA\KRSU_logo.eps">
            <a:extLst>
              <a:ext uri="{FF2B5EF4-FFF2-40B4-BE49-F238E27FC236}">
                <a16:creationId xmlns:a16="http://schemas.microsoft.com/office/drawing/2014/main" id="{E327B7EF-1091-A648-9926-0CA59224A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121" y="6257058"/>
            <a:ext cx="2586986" cy="558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892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t>3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3047" y="-154786"/>
            <a:ext cx="10346893" cy="1473012"/>
          </a:xfrm>
        </p:spPr>
        <p:txBody>
          <a:bodyPr>
            <a:normAutofit/>
          </a:bodyPr>
          <a:lstStyle/>
          <a:p>
            <a:r>
              <a:rPr lang="ru-RU" sz="2800" dirty="0"/>
              <a:t>Ключевые преференциальные режимы для инвестора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726496" y="2127250"/>
          <a:ext cx="11794548" cy="5123840"/>
        </p:xfrm>
        <a:graphic>
          <a:graphicData uri="http://schemas.openxmlformats.org/drawingml/2006/table">
            <a:tbl>
              <a:tblPr/>
              <a:tblGrid>
                <a:gridCol w="2286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6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8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7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7690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95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ED7D2F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Вид налога, страховые взносы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>
                        <a:lnSpc>
                          <a:spcPct val="95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ED7D2F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Статус инвестора, преференции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6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5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ED7D2F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Участник</a:t>
                      </a:r>
                      <a:r>
                        <a:rPr lang="ru-RU" sz="1600" b="1" i="0" u="none" strike="noStrike" baseline="0" dirty="0">
                          <a:solidFill>
                            <a:srgbClr val="ED7D2F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</a:t>
                      </a:r>
                      <a:r>
                        <a:rPr lang="ru-RU" sz="1600" b="1" i="0" u="sng" strike="noStrike" baseline="0" dirty="0">
                          <a:solidFill>
                            <a:srgbClr val="ED7D2F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</a:t>
                      </a:r>
                      <a:r>
                        <a:rPr lang="ru-RU" sz="1600" b="1" i="0" u="sng" strike="noStrike" dirty="0">
                          <a:solidFill>
                            <a:srgbClr val="ED7D2F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риоритетного инвестиционного проекта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5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ED7D2F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Резидент </a:t>
                      </a:r>
                      <a:r>
                        <a:rPr lang="ru-RU" sz="1600" b="1" i="0" u="sng" strike="noStrike" dirty="0">
                          <a:solidFill>
                            <a:srgbClr val="ED7D2F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ТОСЭР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5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ED7D2F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Резидент </a:t>
                      </a:r>
                      <a:r>
                        <a:rPr lang="ru-RU" sz="1600" b="1" i="0" u="sng" strike="noStrike" dirty="0">
                          <a:solidFill>
                            <a:srgbClr val="ED7D2F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ОЭЗ "Титановая долина"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3607">
                <a:tc>
                  <a:txBody>
                    <a:bodyPr/>
                    <a:lstStyle/>
                    <a:p>
                      <a:pPr algn="ctr" fontAlgn="b">
                        <a:lnSpc>
                          <a:spcPct val="95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Налог на прибыль: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5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13,5</a:t>
                      </a:r>
                      <a:r>
                        <a:rPr lang="ru-RU" sz="1600" b="0" i="0" u="none" strike="noStrike" baseline="0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% (новое строительство)</a:t>
                      </a:r>
                    </a:p>
                    <a:p>
                      <a:pPr algn="ctr" fontAlgn="ctr">
                        <a:lnSpc>
                          <a:spcPct val="95000"/>
                        </a:lnSpc>
                      </a:pPr>
                      <a:r>
                        <a:rPr lang="ru-RU" sz="1600" b="1" i="0" u="none" strike="noStrike" baseline="0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16</a:t>
                      </a:r>
                      <a:r>
                        <a:rPr lang="ru-RU" sz="1600" b="0" i="0" u="none" strike="noStrike" baseline="0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% (модернизация)</a:t>
                      </a:r>
                      <a:endParaRPr lang="ru-RU" sz="1600" b="0" i="0" u="none" strike="noStrike" dirty="0">
                        <a:solidFill>
                          <a:srgbClr val="0070C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5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5 % в течение 5 лет </a:t>
                      </a:r>
                    </a:p>
                    <a:p>
                      <a:pPr algn="ctr" fontAlgn="ctr">
                        <a:lnSpc>
                          <a:spcPct val="95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13</a:t>
                      </a:r>
                      <a:r>
                        <a:rPr lang="ru-RU" sz="1600" b="0" i="0" u="none" strike="noStrike" baseline="0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% в течение последующих 5 лет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5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2 % </a:t>
                      </a:r>
                      <a:r>
                        <a:rPr lang="ru-RU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 течение 10 лет      </a:t>
                      </a:r>
                    </a:p>
                    <a:p>
                      <a:pPr algn="ctr" fontAlgn="ctr">
                        <a:lnSpc>
                          <a:spcPct val="95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7 % </a:t>
                      </a:r>
                      <a:r>
                        <a:rPr lang="ru-RU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 течение 5 лет    </a:t>
                      </a:r>
                    </a:p>
                    <a:p>
                      <a:pPr algn="ctr" fontAlgn="ctr">
                        <a:lnSpc>
                          <a:spcPct val="95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15,5 %</a:t>
                      </a:r>
                      <a:r>
                        <a:rPr lang="ru-RU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с 16 года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5268">
                <a:tc>
                  <a:txBody>
                    <a:bodyPr/>
                    <a:lstStyle/>
                    <a:p>
                      <a:pPr algn="ctr" fontAlgn="b">
                        <a:lnSpc>
                          <a:spcPct val="95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Региональный бюджет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5000"/>
                        </a:lnSpc>
                      </a:pP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  <a:p>
                      <a:pPr algn="ctr" fontAlgn="ctr">
                        <a:lnSpc>
                          <a:spcPct val="95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13,5</a:t>
                      </a:r>
                      <a:r>
                        <a:rPr lang="ru-RU" sz="1600" b="0" i="0" u="none" strike="noStrike" baseline="0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% (новое строительство)</a:t>
                      </a:r>
                    </a:p>
                    <a:p>
                      <a:pPr algn="ctr" fontAlgn="ctr">
                        <a:lnSpc>
                          <a:spcPct val="95000"/>
                        </a:lnSpc>
                      </a:pPr>
                      <a:r>
                        <a:rPr lang="ru-RU" sz="1600" b="1" i="0" u="none" strike="noStrike" baseline="0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16</a:t>
                      </a:r>
                      <a:r>
                        <a:rPr lang="ru-RU" sz="1600" b="0" i="0" u="none" strike="noStrike" baseline="0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% (модернизация)</a:t>
                      </a:r>
                      <a:endParaRPr lang="ru-RU" sz="1600" b="0" i="0" u="none" strike="noStrike" dirty="0">
                        <a:solidFill>
                          <a:srgbClr val="0070C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  <a:p>
                      <a:pPr algn="ctr" fontAlgn="ctr">
                        <a:lnSpc>
                          <a:spcPct val="95000"/>
                        </a:lnSpc>
                      </a:pPr>
                      <a:endParaRPr lang="ru-RU" sz="1600" b="0" i="0" u="none" strike="noStrike" dirty="0">
                        <a:solidFill>
                          <a:srgbClr val="0070C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5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5 % в течение 5 лет </a:t>
                      </a:r>
                    </a:p>
                    <a:p>
                      <a:pPr algn="ctr" fontAlgn="ctr">
                        <a:lnSpc>
                          <a:spcPct val="95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10 % в течение последующих 5 лет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5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0 %</a:t>
                      </a:r>
                      <a:r>
                        <a:rPr lang="ru-RU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в течение 10 лет     </a:t>
                      </a:r>
                    </a:p>
                    <a:p>
                      <a:pPr algn="ctr" fontAlgn="ctr">
                        <a:lnSpc>
                          <a:spcPct val="95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5 %</a:t>
                      </a:r>
                      <a:r>
                        <a:rPr lang="ru-RU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в течение 5 лет    </a:t>
                      </a:r>
                    </a:p>
                    <a:p>
                      <a:pPr algn="ctr" fontAlgn="ctr">
                        <a:lnSpc>
                          <a:spcPct val="95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13,5 %</a:t>
                      </a:r>
                      <a:r>
                        <a:rPr lang="ru-RU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с 16 года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563">
                <a:tc>
                  <a:txBody>
                    <a:bodyPr/>
                    <a:lstStyle/>
                    <a:p>
                      <a:pPr algn="ctr" fontAlgn="b">
                        <a:lnSpc>
                          <a:spcPct val="95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Налог на имущество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5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0</a:t>
                      </a:r>
                      <a:r>
                        <a:rPr lang="ru-RU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% в течение 5 лет </a:t>
                      </a:r>
                      <a:r>
                        <a:rPr lang="ru-RU" sz="1400" b="0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(новое строительство)</a:t>
                      </a:r>
                    </a:p>
                    <a:p>
                      <a:pPr marL="0" marR="0" lvl="0" indent="0" algn="ctr" defTabSz="1177199" rtl="0" eaLnBrk="1" fontAlgn="ctr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уменьшение</a:t>
                      </a:r>
                      <a:r>
                        <a:rPr lang="ru-RU" sz="1400" b="0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налоговой базы на размер поэтапного увеличения среднегодовой стоимости (прироста) основных фондов в течение 5 лет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(модернизация)</a:t>
                      </a:r>
                      <a:endParaRPr lang="ru-RU" sz="1400" b="0" i="0" u="none" strike="noStrike" dirty="0">
                        <a:solidFill>
                          <a:srgbClr val="0070C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5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0 %</a:t>
                      </a:r>
                      <a:r>
                        <a:rPr lang="ru-RU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в</a:t>
                      </a:r>
                      <a:r>
                        <a:rPr lang="ru-RU" sz="1600" b="0" i="0" u="none" strike="noStrike" baseline="0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течение 5 лет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5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0 %</a:t>
                      </a:r>
                      <a:r>
                        <a:rPr lang="ru-RU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в течение 10 лет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5651">
                <a:tc>
                  <a:txBody>
                    <a:bodyPr/>
                    <a:lstStyle/>
                    <a:p>
                      <a:pPr algn="ctr" fontAlgn="b">
                        <a:lnSpc>
                          <a:spcPct val="95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Земельный налог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5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0</a:t>
                      </a:r>
                      <a:r>
                        <a:rPr lang="ru-RU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% (при соответствующем решении местной городской думы)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0 % </a:t>
                      </a:r>
                      <a:r>
                        <a:rPr lang="ru-RU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(при соответствующем решении местной городской думы)</a:t>
                      </a:r>
                    </a:p>
                    <a:p>
                      <a:pPr algn="ctr" fontAlgn="ctr">
                        <a:lnSpc>
                          <a:spcPct val="95000"/>
                        </a:lnSpc>
                      </a:pP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5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0 %</a:t>
                      </a:r>
                      <a:r>
                        <a:rPr lang="ru-RU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в течение 10 лет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8568">
                <a:tc>
                  <a:txBody>
                    <a:bodyPr/>
                    <a:lstStyle/>
                    <a:p>
                      <a:pPr algn="ctr" fontAlgn="b">
                        <a:lnSpc>
                          <a:spcPct val="95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Страховые взносы: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5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Нет особенностей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5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7,6 % в течение 10 лет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5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Нет особенностей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426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t>4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3047" y="-154786"/>
            <a:ext cx="9604093" cy="1473012"/>
          </a:xfrm>
        </p:spPr>
        <p:txBody>
          <a:bodyPr>
            <a:normAutofit/>
          </a:bodyPr>
          <a:lstStyle/>
          <a:p>
            <a:r>
              <a:rPr lang="ru-RU" sz="3200" dirty="0"/>
              <a:t>Инвестиционный налоговый кредит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3307" y="1520355"/>
            <a:ext cx="12697068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chemeClr val="accent6"/>
                </a:solidFill>
              </a:rPr>
              <a:t> Основные параметры ИНК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808267"/>
              </p:ext>
            </p:extLst>
          </p:nvPr>
        </p:nvGraphicFramePr>
        <p:xfrm>
          <a:off x="739117" y="2130137"/>
          <a:ext cx="12130920" cy="5076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8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3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9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9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954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Направление использования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Размер ИНК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Процентная ставка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Срок кредита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1095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</a:rPr>
                        <a:t>проведение научно-исследовательских или опытно-конструкторских работ либо технического перевооружения собственного производства, в том числе направленного </a:t>
                      </a:r>
                    </a:p>
                    <a:p>
                      <a:pPr algn="just"/>
                      <a:r>
                        <a:rPr lang="ru-RU" sz="1600" b="1" dirty="0"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</a:rPr>
                        <a:t>на повышение энергетической эффективности производства 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1771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</a:rPr>
                        <a:t>100% стоимости приобретенного оборудования</a:t>
                      </a:r>
                      <a:endParaRPr lang="ru-RU" sz="16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от 1/2 до 3/4</a:t>
                      </a:r>
                      <a:r>
                        <a:rPr lang="ru-RU" sz="1600" baseline="0" dirty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ставки рефинансирования ЦБ РФ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от одного года </a:t>
                      </a:r>
                    </a:p>
                    <a:p>
                      <a:pPr algn="ctr"/>
                      <a:r>
                        <a:rPr lang="ru-RU" sz="1600" dirty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до 5 лет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882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</a:rPr>
                        <a:t>осуществление внедренческой или инновационной деятельности</a:t>
                      </a:r>
                      <a:endParaRPr lang="ru-RU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11771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</a:rPr>
                        <a:t>по соглашению между уполномоченным органом (Правительством Свердловской области) и заинтересованной организацией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11771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362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</a:rPr>
                        <a:t>выполнение особо важного заказа по социально-экономическому развитию региона или предоставление особо важных услуг населению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11771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11771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</a:rPr>
                        <a:t>выполнение государственного оборонного заказа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11771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4779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</a:rPr>
                        <a:t>инвестиции в создание объектов, имеющих </a:t>
                      </a:r>
                      <a:r>
                        <a:rPr lang="ru-RU" sz="1600" b="1" dirty="0"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</a:rPr>
                        <a:t>наивысший класс энергетической эффективности</a:t>
                      </a:r>
                      <a:r>
                        <a:rPr lang="ru-RU" sz="1600" dirty="0"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</a:rPr>
                        <a:t>, и относящихся к возобновляемым источникам энергии, к объектам </a:t>
                      </a:r>
                      <a:r>
                        <a:rPr lang="ru-RU" sz="1600" b="1" dirty="0"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</a:rPr>
                        <a:t>по производству тепловой и электрической энергии,</a:t>
                      </a:r>
                      <a:r>
                        <a:rPr lang="ru-RU" sz="1600" dirty="0"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</a:rPr>
                        <a:t> имеющим коэффициент полезного действия более чем 57%, а также иных объектов, технологий, имеющих высокую энергетическую эффективность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1771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</a:rPr>
                        <a:t>100% стоимости приобретенного оборудования</a:t>
                      </a:r>
                      <a:endParaRPr lang="ru-RU" sz="1600" dirty="0"/>
                    </a:p>
                    <a:p>
                      <a:pPr marL="0" marR="0" lvl="0" indent="0" algn="ctr" defTabSz="11771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192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t>5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3047" y="-154786"/>
            <a:ext cx="9604093" cy="1473012"/>
          </a:xfrm>
        </p:spPr>
        <p:txBody>
          <a:bodyPr>
            <a:normAutofit/>
          </a:bodyPr>
          <a:lstStyle/>
          <a:p>
            <a:r>
              <a:rPr lang="ru-RU" sz="3200" dirty="0"/>
              <a:t>Инвестиционный налоговый вычет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4021" y="1694060"/>
            <a:ext cx="12697068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chemeClr val="accent6"/>
                </a:solidFill>
              </a:rPr>
              <a:t> </a:t>
            </a:r>
            <a:r>
              <a:rPr lang="ru-RU" sz="2800" b="1" dirty="0">
                <a:solidFill>
                  <a:srgbClr val="ED7D2F"/>
                </a:solidFill>
              </a:rPr>
              <a:t>Условия предоставления инвестиционного налогового вычета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96687" y="2269316"/>
            <a:ext cx="1212668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solidFill>
                  <a:schemeClr val="accent1"/>
                </a:solidFill>
              </a:rPr>
              <a:t>Организации</a:t>
            </a:r>
            <a:r>
              <a:rPr lang="ru-RU" sz="2200" b="1" dirty="0"/>
              <a:t> – </a:t>
            </a:r>
            <a:r>
              <a:rPr lang="ru-RU" sz="2200" dirty="0"/>
              <a:t>участники национального проекта </a:t>
            </a:r>
            <a:r>
              <a:rPr lang="ru-RU" sz="2200" b="1" dirty="0"/>
              <a:t>«Производительность труда и поддержка занятости»</a:t>
            </a:r>
            <a:r>
              <a:rPr lang="ru-RU" sz="2200" dirty="0"/>
              <a:t> (соглашения со Свердловской областью).</a:t>
            </a:r>
          </a:p>
          <a:p>
            <a:pPr algn="just"/>
            <a:endParaRPr lang="ru-RU" sz="1400" dirty="0"/>
          </a:p>
          <a:p>
            <a:pPr algn="just"/>
            <a:r>
              <a:rPr lang="ru-RU" sz="2200" b="1" dirty="0">
                <a:solidFill>
                  <a:schemeClr val="accent1"/>
                </a:solidFill>
              </a:rPr>
              <a:t>Удельный вес доходов </a:t>
            </a:r>
            <a:r>
              <a:rPr lang="ru-RU" sz="2200" dirty="0"/>
              <a:t>от осуществления одного или нескольких видов деятельности, в общей сумме доходов </a:t>
            </a:r>
            <a:r>
              <a:rPr lang="ru-RU" sz="2200" b="1" dirty="0"/>
              <a:t>- не менее 70%, </a:t>
            </a:r>
          </a:p>
          <a:p>
            <a:pPr algn="just"/>
            <a:endParaRPr lang="ru-RU" sz="1400" b="1" dirty="0"/>
          </a:p>
          <a:p>
            <a:pPr algn="just"/>
            <a:r>
              <a:rPr lang="ru-RU" sz="2200" b="1" dirty="0">
                <a:solidFill>
                  <a:schemeClr val="accent1"/>
                </a:solidFill>
              </a:rPr>
              <a:t>Размер среднемесячной заработной платы работников </a:t>
            </a:r>
            <a:r>
              <a:rPr lang="ru-RU" sz="2200" b="1" dirty="0"/>
              <a:t>– 80%, 90% и 100% среднемесячной номинальной начисленной заработной платы </a:t>
            </a:r>
            <a:r>
              <a:rPr lang="ru-RU" sz="2200" dirty="0"/>
              <a:t>работников по полному кругу организаций в целом по экономике Свердловской области в зависимости от налогового периода</a:t>
            </a:r>
            <a:r>
              <a:rPr lang="ru-RU" sz="2200" b="1" dirty="0"/>
              <a:t>.</a:t>
            </a:r>
          </a:p>
          <a:p>
            <a:pPr algn="just"/>
            <a:endParaRPr lang="ru-RU" sz="1400" b="1" dirty="0"/>
          </a:p>
          <a:p>
            <a:pPr algn="just"/>
            <a:r>
              <a:rPr lang="ru-RU" sz="2200" b="1" dirty="0">
                <a:solidFill>
                  <a:schemeClr val="accent1"/>
                </a:solidFill>
              </a:rPr>
              <a:t>Виды деятельности: </a:t>
            </a:r>
            <a:r>
              <a:rPr lang="ru-RU" sz="2200" dirty="0"/>
              <a:t>«Сельское, лесное хозяйство, охота, рыболовство и</a:t>
            </a:r>
            <a:r>
              <a:rPr lang="en-US" sz="2200" dirty="0"/>
              <a:t> </a:t>
            </a:r>
            <a:r>
              <a:rPr lang="ru-RU" sz="2200" dirty="0"/>
              <a:t>рыбоводство», «Обрабатывающие производства», «Строительство», «Транспортировка и хранение»</a:t>
            </a:r>
          </a:p>
          <a:p>
            <a:pPr algn="just"/>
            <a:endParaRPr lang="ru-RU" sz="1400" dirty="0"/>
          </a:p>
          <a:p>
            <a:pPr algn="just"/>
            <a:r>
              <a:rPr lang="ru-RU" sz="2200" dirty="0"/>
              <a:t>*с 2018 года – участники регионального инвестиционного проекта </a:t>
            </a:r>
            <a:r>
              <a:rPr lang="ru-RU" sz="2200" b="1" i="1" dirty="0">
                <a:solidFill>
                  <a:srgbClr val="ED7D2F"/>
                </a:solidFill>
              </a:rPr>
              <a:t>в сфере туризма</a:t>
            </a:r>
            <a:r>
              <a:rPr lang="ru-RU" sz="2200" dirty="0"/>
              <a:t>;</a:t>
            </a:r>
          </a:p>
          <a:p>
            <a:pPr algn="just"/>
            <a:r>
              <a:rPr lang="ru-RU" sz="2200" dirty="0"/>
              <a:t> с 2023 года – участники </a:t>
            </a:r>
            <a:r>
              <a:rPr lang="ru-RU" sz="2200" b="1" i="1" dirty="0">
                <a:solidFill>
                  <a:srgbClr val="ED7D2F"/>
                </a:solidFill>
              </a:rPr>
              <a:t>приоритетных инвестиционных проектов</a:t>
            </a:r>
          </a:p>
        </p:txBody>
      </p:sp>
    </p:spTree>
    <p:extLst>
      <p:ext uri="{BB962C8B-B14F-4D97-AF65-F5344CB8AC3E}">
        <p14:creationId xmlns:p14="http://schemas.microsoft.com/office/powerpoint/2010/main" val="4179762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t>6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Внедрение механизма СЗПК </a:t>
            </a:r>
            <a:br>
              <a:rPr lang="ru-RU" dirty="0"/>
            </a:br>
            <a:r>
              <a:rPr lang="ru-RU" dirty="0"/>
              <a:t>в Свердловской области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30966" y="2913414"/>
            <a:ext cx="3420787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dirty="0">
                <a:solidFill>
                  <a:srgbClr val="ED7D2F"/>
                </a:solidFill>
                <a:latin typeface="+mn-lt"/>
              </a:rPr>
              <a:t>Нормативная правовая база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55350" y="2913414"/>
            <a:ext cx="3495620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dirty="0">
                <a:solidFill>
                  <a:srgbClr val="ED7D2F"/>
                </a:solidFill>
                <a:latin typeface="+mn-lt"/>
              </a:rPr>
              <a:t>Организационные мероприятия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9864" y="3401645"/>
            <a:ext cx="5287085" cy="1754326"/>
          </a:xfrm>
          <a:prstGeom prst="rect">
            <a:avLst/>
          </a:prstGeom>
          <a:ln>
            <a:solidFill>
              <a:srgbClr val="22A1DA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92D050"/>
                </a:solidFill>
                <a:ea typeface="Calibri" panose="020F0502020204030204" pitchFamily="34" charset="0"/>
                <a:sym typeface="Wingdings" panose="05000000000000000000" pitchFamily="2" charset="2"/>
              </a:rPr>
              <a:t> </a:t>
            </a:r>
            <a:r>
              <a:rPr lang="ru-RU" sz="1200" b="1" dirty="0">
                <a:solidFill>
                  <a:srgbClr val="2B98D5"/>
                </a:solidFill>
              </a:rPr>
              <a:t>Закон Свердловской области от 10 декабря 2020 года </a:t>
            </a:r>
            <a:br>
              <a:rPr lang="ru-RU" sz="1200" b="1" dirty="0">
                <a:solidFill>
                  <a:srgbClr val="2B98D5"/>
                </a:solidFill>
              </a:rPr>
            </a:br>
            <a:r>
              <a:rPr lang="ru-RU" sz="1200" b="1" dirty="0">
                <a:solidFill>
                  <a:srgbClr val="2B98D5"/>
                </a:solidFill>
              </a:rPr>
              <a:t>№ 140-ОЗ «</a:t>
            </a:r>
            <a:r>
              <a:rPr lang="ru-RU" sz="1200" b="1" dirty="0">
                <a:solidFill>
                  <a:srgbClr val="ED7D2F"/>
                </a:solidFill>
              </a:rPr>
              <a:t>О защите и поощрении капиталовложений </a:t>
            </a:r>
            <a:br>
              <a:rPr lang="ru-RU" sz="1200" b="1" dirty="0">
                <a:solidFill>
                  <a:srgbClr val="ED7D2F"/>
                </a:solidFill>
              </a:rPr>
            </a:br>
            <a:r>
              <a:rPr lang="ru-RU" sz="1200" b="1" dirty="0">
                <a:solidFill>
                  <a:srgbClr val="ED7D2F"/>
                </a:solidFill>
              </a:rPr>
              <a:t>в Свердловской области</a:t>
            </a:r>
            <a:r>
              <a:rPr lang="ru-RU" sz="1200" b="1" dirty="0">
                <a:solidFill>
                  <a:srgbClr val="2B98D5"/>
                </a:solidFill>
              </a:rPr>
              <a:t>»</a:t>
            </a:r>
          </a:p>
          <a:p>
            <a:endParaRPr lang="ru-RU" sz="1200" dirty="0">
              <a:solidFill>
                <a:srgbClr val="92D050"/>
              </a:solidFill>
              <a:ea typeface="Calibri" panose="020F0502020204030204" pitchFamily="34" charset="0"/>
              <a:sym typeface="Wingdings" panose="05000000000000000000" pitchFamily="2" charset="2"/>
            </a:endParaRPr>
          </a:p>
          <a:p>
            <a:r>
              <a:rPr lang="ru-RU" sz="1200" dirty="0">
                <a:solidFill>
                  <a:srgbClr val="92D050"/>
                </a:solidFill>
                <a:ea typeface="Calibri" panose="020F0502020204030204" pitchFamily="34" charset="0"/>
                <a:sym typeface="Wingdings" panose="05000000000000000000" pitchFamily="2" charset="2"/>
              </a:rPr>
              <a:t> </a:t>
            </a:r>
            <a:r>
              <a:rPr lang="ru-RU" sz="1200" b="1" dirty="0">
                <a:solidFill>
                  <a:srgbClr val="2B98D5"/>
                </a:solidFill>
              </a:rPr>
              <a:t>Постановление Правительства Свердловской области </a:t>
            </a:r>
            <a:br>
              <a:rPr lang="ru-RU" sz="1200" b="1" dirty="0">
                <a:solidFill>
                  <a:srgbClr val="2B98D5"/>
                </a:solidFill>
              </a:rPr>
            </a:br>
            <a:r>
              <a:rPr lang="ru-RU" sz="1200" b="1" dirty="0">
                <a:solidFill>
                  <a:srgbClr val="2B98D5"/>
                </a:solidFill>
              </a:rPr>
              <a:t>от 25.02.2021 № 91-ПП «</a:t>
            </a:r>
            <a:r>
              <a:rPr lang="ru-RU" sz="1200" b="1" dirty="0">
                <a:solidFill>
                  <a:srgbClr val="ED7D2F"/>
                </a:solidFill>
              </a:rPr>
              <a:t>Об определении уполномоченного исполнительного органа государственной власти Свердловской области в сфере защиты и поощрения капиталовложений </a:t>
            </a:r>
            <a:br>
              <a:rPr lang="ru-RU" sz="1200" b="1" dirty="0">
                <a:solidFill>
                  <a:srgbClr val="ED7D2F"/>
                </a:solidFill>
              </a:rPr>
            </a:br>
            <a:r>
              <a:rPr lang="ru-RU" sz="1200" b="1" dirty="0">
                <a:solidFill>
                  <a:srgbClr val="ED7D2F"/>
                </a:solidFill>
              </a:rPr>
              <a:t>в Свердловской области</a:t>
            </a:r>
            <a:r>
              <a:rPr lang="ru-RU" sz="1200" b="1" dirty="0">
                <a:solidFill>
                  <a:srgbClr val="2B98D5"/>
                </a:solidFill>
              </a:rPr>
              <a:t>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22488" y="3401645"/>
            <a:ext cx="3761346" cy="1938992"/>
          </a:xfrm>
          <a:prstGeom prst="rect">
            <a:avLst/>
          </a:prstGeom>
          <a:ln>
            <a:solidFill>
              <a:srgbClr val="2B98D5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dirty="0">
                <a:solidFill>
                  <a:srgbClr val="92D050"/>
                </a:solidFill>
                <a:ea typeface="Calibri" panose="020F0502020204030204" pitchFamily="34" charset="0"/>
                <a:sym typeface="Wingdings" panose="05000000000000000000" pitchFamily="2" charset="2"/>
              </a:rPr>
              <a:t> </a:t>
            </a:r>
            <a:r>
              <a:rPr lang="ru-RU" sz="1200" b="1" dirty="0">
                <a:solidFill>
                  <a:srgbClr val="2B98D5"/>
                </a:solidFill>
                <a:sym typeface="Wingdings" panose="05000000000000000000" pitchFamily="2" charset="2"/>
              </a:rPr>
              <a:t>Сформирован п</a:t>
            </a:r>
            <a:r>
              <a:rPr lang="ru-RU" sz="1200" b="1" dirty="0">
                <a:solidFill>
                  <a:srgbClr val="2B98D5"/>
                </a:solidFill>
              </a:rPr>
              <a:t>еречень инвесторов – потенциальных участников СЗПК </a:t>
            </a:r>
            <a:br>
              <a:rPr lang="ru-RU" sz="1200" b="1" dirty="0">
                <a:solidFill>
                  <a:srgbClr val="2B98D5"/>
                </a:solidFill>
              </a:rPr>
            </a:br>
            <a:r>
              <a:rPr lang="ru-RU" sz="1200" b="1" dirty="0">
                <a:solidFill>
                  <a:srgbClr val="2B98D5"/>
                </a:solidFill>
              </a:rPr>
              <a:t>(</a:t>
            </a:r>
            <a:r>
              <a:rPr lang="ru-RU" sz="1200" b="1" dirty="0">
                <a:solidFill>
                  <a:srgbClr val="ED7D2F"/>
                </a:solidFill>
              </a:rPr>
              <a:t>11 инвестпроектов общим объемом инвестиций  свыше 80 млрд. рублей</a:t>
            </a:r>
            <a:r>
              <a:rPr lang="ru-RU" sz="1200" b="1" dirty="0">
                <a:solidFill>
                  <a:srgbClr val="2B98D5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ru-RU" sz="1200" b="1" dirty="0">
              <a:solidFill>
                <a:srgbClr val="2B98D5"/>
              </a:solidFill>
            </a:endParaRPr>
          </a:p>
          <a:p>
            <a:pPr>
              <a:lnSpc>
                <a:spcPct val="100000"/>
              </a:lnSpc>
            </a:pPr>
            <a:r>
              <a:rPr lang="ru-RU" sz="1200" dirty="0">
                <a:solidFill>
                  <a:srgbClr val="92D050"/>
                </a:solidFill>
                <a:ea typeface="Calibri" panose="020F0502020204030204" pitchFamily="34" charset="0"/>
                <a:sym typeface="Wingdings" panose="05000000000000000000" pitchFamily="2" charset="2"/>
              </a:rPr>
              <a:t> </a:t>
            </a:r>
            <a:r>
              <a:rPr lang="ru-RU" sz="1200" b="1" dirty="0">
                <a:solidFill>
                  <a:srgbClr val="ED7D2F"/>
                </a:solidFill>
              </a:rPr>
              <a:t>Пилотные СЗПК с участием Свердловской области</a:t>
            </a:r>
            <a:r>
              <a:rPr lang="ru-RU" sz="1200" b="1" dirty="0">
                <a:solidFill>
                  <a:srgbClr val="2B98D5"/>
                </a:solidFill>
              </a:rPr>
              <a:t>: комплексное развитие городского общественного транспорта в г. Екатеринбурге (ООО «Мовиста регионы»), строительство нового завода АО «СМАК»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3387" y="1670678"/>
            <a:ext cx="12944475" cy="116955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rgbClr val="2B98D5"/>
                </a:solidFill>
              </a:rPr>
              <a:t>Цели:</a:t>
            </a:r>
          </a:p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rgbClr val="2B98D5"/>
                </a:solidFill>
              </a:rPr>
              <a:t>1) Привлечение в Свердловскую область новых средних и крупных инвесторов для локализации новых производств (игроки федерального уровня, корпорации, холдинги)</a:t>
            </a:r>
          </a:p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rgbClr val="2B98D5"/>
                </a:solidFill>
              </a:rPr>
              <a:t>2) Стимулирование реализации новых инвестиционных проектов со стороны внутренних инвесторов в приоритетных отраслях экономики региона, усиление производственно-технологических компетенций и специализации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850854" y="2913414"/>
            <a:ext cx="3438967" cy="362709"/>
          </a:xfrm>
          <a:prstGeom prst="roundRect">
            <a:avLst/>
          </a:prstGeom>
          <a:noFill/>
          <a:ln w="28575">
            <a:solidFill>
              <a:srgbClr val="2B98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11520" y="2913414"/>
            <a:ext cx="3383281" cy="362709"/>
          </a:xfrm>
          <a:prstGeom prst="roundRect">
            <a:avLst/>
          </a:prstGeom>
          <a:noFill/>
          <a:ln w="28575">
            <a:solidFill>
              <a:srgbClr val="2B98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0998587" y="2903093"/>
            <a:ext cx="1679545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dirty="0">
                <a:solidFill>
                  <a:srgbClr val="ED7D2F"/>
                </a:solidFill>
                <a:latin typeface="+mn-lt"/>
              </a:rPr>
              <a:t>Инструменты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998587" y="2901337"/>
            <a:ext cx="1694587" cy="362708"/>
          </a:xfrm>
          <a:prstGeom prst="roundRect">
            <a:avLst/>
          </a:prstGeom>
          <a:noFill/>
          <a:ln w="28575">
            <a:solidFill>
              <a:srgbClr val="2B98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0633393" y="3402950"/>
            <a:ext cx="2424976" cy="2308324"/>
          </a:xfrm>
          <a:prstGeom prst="rect">
            <a:avLst/>
          </a:prstGeom>
          <a:ln>
            <a:solidFill>
              <a:srgbClr val="22A1DA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2B98D5"/>
                </a:solidFill>
              </a:rPr>
              <a:t>Региональный блок информационной системы «</a:t>
            </a:r>
            <a:r>
              <a:rPr lang="ru-RU" sz="1200" b="1" dirty="0">
                <a:solidFill>
                  <a:srgbClr val="ED7D2F"/>
                </a:solidFill>
              </a:rPr>
              <a:t>Капиталовложения</a:t>
            </a:r>
            <a:r>
              <a:rPr lang="ru-RU" sz="1200" b="1" dirty="0">
                <a:solidFill>
                  <a:srgbClr val="2B98D5"/>
                </a:solidFill>
              </a:rPr>
              <a:t>»</a:t>
            </a:r>
          </a:p>
          <a:p>
            <a:endParaRPr lang="ru-RU" sz="1200" b="1" dirty="0">
              <a:solidFill>
                <a:srgbClr val="2B98D5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2B98D5"/>
                </a:solidFill>
              </a:rPr>
              <a:t>Формат публичной проектной инициативы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b="1" dirty="0">
              <a:solidFill>
                <a:srgbClr val="2B98D5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2B98D5"/>
                </a:solidFill>
              </a:rPr>
              <a:t>Разъяснение механизма СЗПК предприятиям – инвесторам на территории Свердловской области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2B98D5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9863" y="5305648"/>
            <a:ext cx="5287085" cy="1754326"/>
          </a:xfrm>
          <a:prstGeom prst="rect">
            <a:avLst/>
          </a:prstGeom>
          <a:ln>
            <a:solidFill>
              <a:srgbClr val="22A1DA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2B98D5"/>
                </a:solidFill>
              </a:rPr>
              <a:t>Порядок заключения, изменения, прекращения действия соглашений о защите и поощрении капиталовложений, стороной которых является Свердловская область </a:t>
            </a:r>
            <a:br>
              <a:rPr lang="ru-RU" sz="1200" b="1" dirty="0">
                <a:solidFill>
                  <a:srgbClr val="2B98D5"/>
                </a:solidFill>
              </a:rPr>
            </a:br>
            <a:r>
              <a:rPr lang="ru-RU" sz="1200" b="1" dirty="0">
                <a:solidFill>
                  <a:srgbClr val="2B98D5"/>
                </a:solidFill>
              </a:rPr>
              <a:t>и не является Российская Федерация, ведения реестра соглашений о защите и поощрении капиталовложений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b="1" dirty="0">
              <a:solidFill>
                <a:srgbClr val="2B98D5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2B98D5"/>
                </a:solidFill>
              </a:rPr>
              <a:t>Правила предоставления из бюджета Свердловской области субсидий на возмещение затрат на создание обеспечивающей </a:t>
            </a:r>
            <a:br>
              <a:rPr lang="ru-RU" sz="1200" b="1" dirty="0">
                <a:solidFill>
                  <a:srgbClr val="2B98D5"/>
                </a:solidFill>
              </a:rPr>
            </a:br>
            <a:r>
              <a:rPr lang="ru-RU" sz="1200" b="1" dirty="0">
                <a:solidFill>
                  <a:srgbClr val="2B98D5"/>
                </a:solidFill>
              </a:rPr>
              <a:t>и (или) сопутствующей инфраструктур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22488" y="5466159"/>
            <a:ext cx="3761346" cy="1200329"/>
          </a:xfrm>
          <a:prstGeom prst="rect">
            <a:avLst/>
          </a:prstGeom>
          <a:ln>
            <a:solidFill>
              <a:srgbClr val="22A1DA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2B98D5"/>
                </a:solidFill>
              </a:rPr>
              <a:t>В проработке: </a:t>
            </a:r>
            <a:r>
              <a:rPr lang="ru-RU" sz="1200" b="1" dirty="0">
                <a:solidFill>
                  <a:srgbClr val="ED7D2F"/>
                </a:solidFill>
              </a:rPr>
              <a:t>26 инвестпроектов </a:t>
            </a:r>
            <a:br>
              <a:rPr lang="ru-RU" sz="1200" b="1" dirty="0">
                <a:solidFill>
                  <a:srgbClr val="ED7D2F"/>
                </a:solidFill>
              </a:rPr>
            </a:br>
            <a:r>
              <a:rPr lang="ru-RU" sz="1200" b="1" dirty="0">
                <a:solidFill>
                  <a:srgbClr val="2B98D5"/>
                </a:solidFill>
              </a:rPr>
              <a:t>из Перечня проектов, имеющих стратегическое значение для социально-экономического развития Свердловской области </a:t>
            </a:r>
            <a:r>
              <a:rPr lang="ru-RU" sz="1200" b="1" dirty="0">
                <a:solidFill>
                  <a:srgbClr val="ED7D2F"/>
                </a:solidFill>
              </a:rPr>
              <a:t>общим объемом инвестиций </a:t>
            </a:r>
            <a:br>
              <a:rPr lang="ru-RU" sz="1200" b="1" dirty="0">
                <a:solidFill>
                  <a:srgbClr val="ED7D2F"/>
                </a:solidFill>
              </a:rPr>
            </a:br>
            <a:r>
              <a:rPr lang="ru-RU" sz="1200" b="1" dirty="0">
                <a:solidFill>
                  <a:srgbClr val="ED7D2F"/>
                </a:solidFill>
              </a:rPr>
              <a:t>150 млрд. рублей</a:t>
            </a:r>
          </a:p>
        </p:txBody>
      </p:sp>
    </p:spTree>
    <p:extLst>
      <p:ext uri="{BB962C8B-B14F-4D97-AF65-F5344CB8AC3E}">
        <p14:creationId xmlns:p14="http://schemas.microsoft.com/office/powerpoint/2010/main" val="1106776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t>7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9863" y="109311"/>
            <a:ext cx="8125536" cy="1144168"/>
          </a:xfrm>
        </p:spPr>
        <p:txBody>
          <a:bodyPr>
            <a:normAutofit fontScale="90000"/>
          </a:bodyPr>
          <a:lstStyle/>
          <a:p>
            <a:r>
              <a:rPr lang="ru-RU" dirty="0"/>
              <a:t>Внедрение системы офсетных контрактов в Свердловской области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88558" y="4711533"/>
            <a:ext cx="5287085" cy="830997"/>
          </a:xfrm>
          <a:prstGeom prst="rect">
            <a:avLst/>
          </a:prstGeom>
          <a:ln>
            <a:solidFill>
              <a:srgbClr val="22A1DA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22A1DA"/>
                </a:solidFill>
              </a:rPr>
              <a:t>срок, на который заключается офсетный контракт – </a:t>
            </a:r>
            <a:r>
              <a:rPr lang="ru-RU" sz="2400" b="1" dirty="0">
                <a:solidFill>
                  <a:srgbClr val="C00000"/>
                </a:solidFill>
              </a:rPr>
              <a:t>10 лет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23994" y="4711533"/>
            <a:ext cx="5309063" cy="830997"/>
          </a:xfrm>
          <a:prstGeom prst="rect">
            <a:avLst/>
          </a:prstGeom>
          <a:ln>
            <a:solidFill>
              <a:srgbClr val="2B98D5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>
                <a:solidFill>
                  <a:srgbClr val="22A1DA"/>
                </a:solidFill>
              </a:rPr>
              <a:t>минимальный объем инвестиций –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22A1DA"/>
                </a:solidFill>
              </a:rPr>
              <a:t>не менее </a:t>
            </a:r>
            <a:r>
              <a:rPr lang="ru-RU" sz="2400" b="1" dirty="0">
                <a:solidFill>
                  <a:srgbClr val="C00000"/>
                </a:solidFill>
              </a:rPr>
              <a:t>1 млрд. рублей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300" y="1941544"/>
            <a:ext cx="12944475" cy="276998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rgbClr val="C00000"/>
                </a:solidFill>
              </a:rPr>
              <a:t>Офсетные контракты – инструмент стимулирования инвестиционной деятельности</a:t>
            </a:r>
          </a:p>
          <a:p>
            <a:pPr>
              <a:lnSpc>
                <a:spcPct val="100000"/>
              </a:lnSpc>
            </a:pPr>
            <a:endParaRPr lang="ru-RU" sz="2000" b="1" dirty="0">
              <a:solidFill>
                <a:srgbClr val="2B98D5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rgbClr val="2B98D5"/>
                </a:solidFill>
              </a:rPr>
              <a:t>Статья 111.4 Федерального закона от 5 апреля 2013 года № 44-ФЗ «О контрактной системе в сфере закупок товаров, работ, услуг для обеспечения государственных и муниципальных нужд».</a:t>
            </a:r>
          </a:p>
          <a:p>
            <a:pPr algn="ctr">
              <a:lnSpc>
                <a:spcPct val="100000"/>
              </a:lnSpc>
            </a:pPr>
            <a:endParaRPr lang="ru-RU" sz="2000" b="1" dirty="0">
              <a:solidFill>
                <a:srgbClr val="2B98D5"/>
              </a:solidFill>
            </a:endParaRPr>
          </a:p>
          <a:p>
            <a:pPr>
              <a:lnSpc>
                <a:spcPct val="100000"/>
              </a:lnSpc>
            </a:pPr>
            <a:r>
              <a:rPr lang="ru-RU" sz="2000" b="1" dirty="0">
                <a:solidFill>
                  <a:srgbClr val="2B98D5"/>
                </a:solidFill>
              </a:rPr>
              <a:t>Офсетные контракты предусматривают </a:t>
            </a:r>
            <a:r>
              <a:rPr lang="ru-RU" sz="2000" b="1" dirty="0">
                <a:solidFill>
                  <a:srgbClr val="ED7D2F"/>
                </a:solidFill>
              </a:rPr>
              <a:t>встречные инвестиционные обязательства поставщика-инвестора </a:t>
            </a:r>
            <a:r>
              <a:rPr lang="ru-RU" sz="2000" b="1" dirty="0">
                <a:solidFill>
                  <a:srgbClr val="2B98D5"/>
                </a:solidFill>
              </a:rPr>
              <a:t>по созданию или модернизации и (или) освоению производства товара на территории субъекта Российской Федерации для обеспечения государственных нужд региона. </a:t>
            </a:r>
          </a:p>
          <a:p>
            <a:pPr>
              <a:lnSpc>
                <a:spcPct val="100000"/>
              </a:lnSpc>
            </a:pPr>
            <a:endParaRPr lang="ru-RU" sz="1400" b="1" dirty="0">
              <a:solidFill>
                <a:srgbClr val="2B98D5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88558" y="5933781"/>
            <a:ext cx="11562671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22A1DA"/>
                </a:solidFill>
                <a:latin typeface="Segoe UI "/>
                <a:ea typeface="Segoe UI Black" panose="020B0A02040204020203" pitchFamily="34" charset="0"/>
                <a:cs typeface="Segoe UI Black" panose="020B0A02040204020203" pitchFamily="34" charset="0"/>
              </a:rPr>
              <a:t>Преимущества офсетного контракта для поставщика-инвестора</a:t>
            </a: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ED7D2F"/>
                </a:solidFill>
                <a:latin typeface="Segoe UI "/>
                <a:ea typeface="Segoe UI Black" panose="020B0A02040204020203" pitchFamily="34" charset="0"/>
                <a:cs typeface="Segoe UI Black" panose="020B0A02040204020203" pitchFamily="34" charset="0"/>
              </a:rPr>
              <a:t>− долгосрочная гарантия сбыта продукции, </a:t>
            </a: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ED7D2F"/>
                </a:solidFill>
                <a:latin typeface="Segoe UI "/>
                <a:ea typeface="Segoe UI Black" panose="020B0A02040204020203" pitchFamily="34" charset="0"/>
                <a:cs typeface="Segoe UI Black" panose="020B0A02040204020203" pitchFamily="34" charset="0"/>
              </a:rPr>
              <a:t>– после выполнения региональный реестр единственных поставщиков;</a:t>
            </a:r>
            <a:endParaRPr lang="ru-RU" sz="2000" b="1" i="1" dirty="0">
              <a:solidFill>
                <a:srgbClr val="ED7D2F"/>
              </a:solidFill>
              <a:effectLst/>
              <a:latin typeface="Segoe UI 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597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ver-2.png" descr="cover-2.png"/>
          <p:cNvPicPr>
            <a:picLocks noChangeAspect="1"/>
          </p:cNvPicPr>
          <p:nvPr/>
        </p:nvPicPr>
        <p:blipFill>
          <a:blip r:embed="rId2"/>
          <a:srcRect l="12" r="12"/>
          <a:stretch>
            <a:fillRect/>
          </a:stretch>
        </p:blipFill>
        <p:spPr>
          <a:xfrm>
            <a:off x="614067" y="3473201"/>
            <a:ext cx="5272872" cy="4009640"/>
          </a:xfrm>
          <a:prstGeom prst="rect">
            <a:avLst/>
          </a:prstGeom>
          <a:ln w="3175">
            <a:miter lim="400000"/>
          </a:ln>
        </p:spPr>
      </p:pic>
      <p:sp>
        <p:nvSpPr>
          <p:cNvPr id="12" name="Заголовок 2"/>
          <p:cNvSpPr>
            <a:spLocks noGrp="1"/>
          </p:cNvSpPr>
          <p:nvPr>
            <p:ph type="title"/>
          </p:nvPr>
        </p:nvSpPr>
        <p:spPr>
          <a:xfrm>
            <a:off x="2113717" y="173070"/>
            <a:ext cx="5802032" cy="1144168"/>
          </a:xfrm>
        </p:spPr>
        <p:txBody>
          <a:bodyPr>
            <a:noAutofit/>
          </a:bodyPr>
          <a:lstStyle/>
          <a:p>
            <a:r>
              <a:rPr lang="ru-RU" sz="2000" dirty="0"/>
              <a:t>Создание нового преференциально-территориального режима</a:t>
            </a:r>
            <a:r>
              <a:rPr lang="en-US" sz="2000" dirty="0"/>
              <a:t>: </a:t>
            </a:r>
            <a:r>
              <a:rPr lang="ru-RU" sz="2000" dirty="0"/>
              <a:t>ИНТЦ «Татищев»</a:t>
            </a:r>
          </a:p>
        </p:txBody>
      </p:sp>
      <p:sp>
        <p:nvSpPr>
          <p:cNvPr id="13" name="Текст 8"/>
          <p:cNvSpPr txBox="1">
            <a:spLocks/>
          </p:cNvSpPr>
          <p:nvPr/>
        </p:nvSpPr>
        <p:spPr>
          <a:xfrm>
            <a:off x="1816405" y="1600027"/>
            <a:ext cx="4199215" cy="187317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22A1DA"/>
              </a:buClr>
              <a:buFont typeface="Segoe UI" panose="020B0502040204020203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2A1DA"/>
              </a:buClr>
              <a:buFont typeface="Segoe UI" panose="020B0502040204020203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2A1DA"/>
              </a:buClr>
              <a:buFont typeface="Segoe UI" panose="020B0502040204020203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2A1DA"/>
              </a:buClr>
              <a:buFont typeface="Segoe UI" panose="020B0502040204020203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2A1DA"/>
              </a:buClr>
              <a:buFont typeface="Segoe UI" panose="020B0502040204020203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u="sng" dirty="0"/>
              <a:t>Общее количество резидентов, планируемых деятельность в рамках ИНТЦ «Татищев»</a:t>
            </a:r>
            <a:r>
              <a:rPr lang="en-US" sz="1600" dirty="0"/>
              <a:t>:  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более 20</a:t>
            </a:r>
            <a:r>
              <a:rPr lang="en-US" sz="1600" dirty="0"/>
              <a:t> </a:t>
            </a:r>
            <a:r>
              <a:rPr lang="ru-RU" sz="1600" dirty="0"/>
              <a:t>компаний / общий объем капиталовложений по планируемым проектам (</a:t>
            </a:r>
            <a:r>
              <a:rPr lang="ru-RU" sz="1600" dirty="0" err="1"/>
              <a:t>стартапам</a:t>
            </a:r>
            <a:r>
              <a:rPr lang="ru-RU" sz="1600" dirty="0"/>
              <a:t>) 4 млрд. рублей </a:t>
            </a:r>
          </a:p>
        </p:txBody>
      </p:sp>
      <p:sp>
        <p:nvSpPr>
          <p:cNvPr id="14" name="Текст 8"/>
          <p:cNvSpPr txBox="1">
            <a:spLocks/>
          </p:cNvSpPr>
          <p:nvPr/>
        </p:nvSpPr>
        <p:spPr>
          <a:xfrm>
            <a:off x="6490292" y="1595427"/>
            <a:ext cx="5351099" cy="294607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22A1DA"/>
              </a:buClr>
              <a:buFont typeface="Segoe UI" panose="020B0502040204020203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2A1DA"/>
              </a:buClr>
              <a:buFont typeface="Segoe UI" panose="020B0502040204020203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2A1DA"/>
              </a:buClr>
              <a:buFont typeface="Segoe UI" panose="020B0502040204020203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2A1DA"/>
              </a:buClr>
              <a:buFont typeface="Segoe UI" panose="020B0502040204020203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2A1DA"/>
              </a:buClr>
              <a:buFont typeface="Segoe UI" panose="020B0502040204020203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u="sng" dirty="0"/>
              <a:t>Планируемые результаты к 2025 году</a:t>
            </a:r>
            <a:r>
              <a:rPr lang="en-US" sz="1600" u="sng" dirty="0"/>
              <a:t>:</a:t>
            </a:r>
            <a:endParaRPr lang="ru-RU" sz="1600" u="sng" dirty="0"/>
          </a:p>
          <a:p>
            <a:r>
              <a:rPr lang="ru-RU" sz="1600" dirty="0">
                <a:sym typeface="Symbol" panose="05050102010706020507" pitchFamily="18" charset="2"/>
              </a:rPr>
              <a:t>создание новой точки инновационного </a:t>
            </a:r>
            <a:br>
              <a:rPr lang="ru-RU" sz="1600" dirty="0">
                <a:sym typeface="Symbol" panose="05050102010706020507" pitchFamily="18" charset="2"/>
              </a:rPr>
            </a:br>
            <a:r>
              <a:rPr lang="ru-RU" sz="1600" dirty="0">
                <a:sym typeface="Symbol" panose="05050102010706020507" pitchFamily="18" charset="2"/>
              </a:rPr>
              <a:t>и технологического роста, усиление компетенций агломерации большого Екатеринбурга в качестве центра интеллектуальной экономики</a:t>
            </a:r>
          </a:p>
          <a:p>
            <a:r>
              <a:rPr lang="ru-RU" sz="1600" dirty="0"/>
              <a:t>запуск </a:t>
            </a:r>
            <a:r>
              <a:rPr lang="ru-RU" sz="1600" b="1" dirty="0"/>
              <a:t>22 новых </a:t>
            </a:r>
            <a:r>
              <a:rPr lang="ru-RU" sz="1600" dirty="0"/>
              <a:t>производств/коммерциализация технологий</a:t>
            </a:r>
          </a:p>
          <a:p>
            <a:r>
              <a:rPr lang="ru-RU" sz="1600" dirty="0"/>
              <a:t>создание</a:t>
            </a:r>
            <a:r>
              <a:rPr lang="ru-RU" sz="1600" b="1" dirty="0"/>
              <a:t> более 4 тысяч </a:t>
            </a:r>
            <a:r>
              <a:rPr lang="ru-RU" sz="1600" dirty="0"/>
              <a:t>новых рабочих мест</a:t>
            </a:r>
          </a:p>
          <a:p>
            <a:r>
              <a:rPr lang="ru-RU" sz="1600" dirty="0"/>
              <a:t>общий объем инвестиций по проекту - </a:t>
            </a:r>
            <a:r>
              <a:rPr lang="ru-RU" sz="1600" b="1" dirty="0"/>
              <a:t>16,9 млрд. рублей</a:t>
            </a:r>
            <a:endParaRPr lang="ru-RU" sz="1600" dirty="0"/>
          </a:p>
          <a:p>
            <a:endParaRPr lang="ru-RU" sz="1600" dirty="0"/>
          </a:p>
          <a:p>
            <a:endParaRPr lang="ru-RU" sz="1600" dirty="0">
              <a:sym typeface="Symbol" panose="05050102010706020507" pitchFamily="18" charset="2"/>
            </a:endParaRPr>
          </a:p>
          <a:p>
            <a:endParaRPr lang="ru-RU" sz="1600" u="sng" dirty="0"/>
          </a:p>
          <a:p>
            <a:pPr marL="0" indent="0">
              <a:buNone/>
            </a:pPr>
            <a:endParaRPr lang="ru-RU" sz="1600" u="sng" dirty="0"/>
          </a:p>
          <a:p>
            <a:endParaRPr lang="ru-RU" sz="1600" u="sng" dirty="0"/>
          </a:p>
        </p:txBody>
      </p:sp>
      <p:sp>
        <p:nvSpPr>
          <p:cNvPr id="31" name="Преференции"/>
          <p:cNvSpPr txBox="1"/>
          <p:nvPr/>
        </p:nvSpPr>
        <p:spPr>
          <a:xfrm>
            <a:off x="6575134" y="4307152"/>
            <a:ext cx="4315329" cy="66684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5200"/>
              </a:lnSpc>
              <a:defRPr sz="5000" b="1" spc="-100">
                <a:latin typeface="+mj-lt"/>
                <a:ea typeface="+mj-ea"/>
                <a:cs typeface="+mj-cs"/>
                <a:sym typeface="Pragmatica"/>
              </a:defRPr>
            </a:lvl1pPr>
          </a:lstStyle>
          <a:p>
            <a:endParaRPr sz="1400" dirty="0">
              <a:latin typeface="Arial Narrow" panose="020B0606020202030204" pitchFamily="34" charset="0"/>
            </a:endParaRPr>
          </a:p>
        </p:txBody>
      </p:sp>
      <p:grpSp>
        <p:nvGrpSpPr>
          <p:cNvPr id="32" name="Group"/>
          <p:cNvGrpSpPr/>
          <p:nvPr/>
        </p:nvGrpSpPr>
        <p:grpSpPr>
          <a:xfrm>
            <a:off x="5243089" y="4846915"/>
            <a:ext cx="6283073" cy="2357941"/>
            <a:chOff x="0" y="0"/>
            <a:chExt cx="6283072" cy="2357940"/>
          </a:xfrm>
        </p:grpSpPr>
        <p:graphicFrame>
          <p:nvGraphicFramePr>
            <p:cNvPr id="33" name="2D Doughnut Chart"/>
            <p:cNvGraphicFramePr/>
            <p:nvPr/>
          </p:nvGraphicFramePr>
          <p:xfrm>
            <a:off x="2177733" y="264718"/>
            <a:ext cx="1783570" cy="178357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4" name="Прямоугольник 6"/>
            <p:cNvSpPr txBox="1"/>
            <p:nvPr/>
          </p:nvSpPr>
          <p:spPr>
            <a:xfrm>
              <a:off x="4209188" y="1567980"/>
              <a:ext cx="1644717" cy="78996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spcBef>
                  <a:spcPts val="400"/>
                </a:spcBef>
                <a:defRPr sz="1200"/>
              </a:pPr>
              <a:r>
                <a:rPr sz="1200"/>
                <a:t>Капитальное строительство зданий и сооружений</a:t>
              </a:r>
            </a:p>
            <a:p>
              <a:pPr>
                <a:spcBef>
                  <a:spcPts val="400"/>
                </a:spcBef>
                <a:defRPr sz="1200" b="1">
                  <a:latin typeface="+mj-lt"/>
                  <a:ea typeface="+mj-ea"/>
                  <a:cs typeface="+mj-cs"/>
                  <a:sym typeface="Pragmatica"/>
                </a:defRPr>
              </a:pPr>
              <a:r>
                <a:rPr sz="1200"/>
                <a:t>10,6</a:t>
              </a:r>
            </a:p>
          </p:txBody>
        </p:sp>
        <p:sp>
          <p:nvSpPr>
            <p:cNvPr id="35" name="Прямоугольник 6"/>
            <p:cNvSpPr txBox="1"/>
            <p:nvPr/>
          </p:nvSpPr>
          <p:spPr>
            <a:xfrm>
              <a:off x="133579" y="1567980"/>
              <a:ext cx="1783570" cy="78996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algn="r">
                <a:spcBef>
                  <a:spcPts val="400"/>
                </a:spcBef>
                <a:defRPr sz="1200"/>
              </a:pPr>
              <a:r>
                <a:rPr sz="1200" dirty="0" err="1"/>
                <a:t>Закупка</a:t>
              </a:r>
              <a:r>
                <a:rPr sz="1200" dirty="0"/>
                <a:t> </a:t>
              </a:r>
              <a:r>
                <a:rPr sz="1200" dirty="0" err="1"/>
                <a:t>высокотехнологичного</a:t>
              </a:r>
              <a:r>
                <a:rPr sz="1200" dirty="0"/>
                <a:t> </a:t>
              </a:r>
              <a:r>
                <a:rPr sz="1200" dirty="0" err="1"/>
                <a:t>оборудования</a:t>
              </a:r>
              <a:endParaRPr sz="1200" dirty="0"/>
            </a:p>
            <a:p>
              <a:pPr algn="r">
                <a:spcBef>
                  <a:spcPts val="400"/>
                </a:spcBef>
                <a:defRPr sz="1200" b="1">
                  <a:latin typeface="+mj-lt"/>
                  <a:ea typeface="+mj-ea"/>
                  <a:cs typeface="+mj-cs"/>
                  <a:sym typeface="Pragmatica"/>
                </a:defRPr>
              </a:pPr>
              <a:r>
                <a:rPr sz="1200" dirty="0"/>
                <a:t>5,0</a:t>
              </a:r>
            </a:p>
          </p:txBody>
        </p:sp>
        <p:sp>
          <p:nvSpPr>
            <p:cNvPr id="36" name="Прямоугольник 6"/>
            <p:cNvSpPr txBox="1"/>
            <p:nvPr/>
          </p:nvSpPr>
          <p:spPr>
            <a:xfrm>
              <a:off x="4209188" y="0"/>
              <a:ext cx="2073884" cy="60529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spcBef>
                  <a:spcPts val="400"/>
                </a:spcBef>
                <a:defRPr sz="1200"/>
              </a:pPr>
              <a:r>
                <a:rPr sz="1200" dirty="0" err="1"/>
                <a:t>Строительство</a:t>
              </a:r>
              <a:r>
                <a:rPr sz="1200" dirty="0"/>
                <a:t> </a:t>
              </a:r>
              <a:r>
                <a:rPr sz="1200" dirty="0" err="1"/>
                <a:t>инженерной</a:t>
              </a:r>
              <a:r>
                <a:rPr sz="1200" dirty="0"/>
                <a:t> </a:t>
              </a:r>
              <a:r>
                <a:rPr sz="1200" dirty="0" err="1"/>
                <a:t>инфраструктуры</a:t>
              </a:r>
              <a:endParaRPr sz="1200" dirty="0"/>
            </a:p>
            <a:p>
              <a:pPr>
                <a:spcBef>
                  <a:spcPts val="400"/>
                </a:spcBef>
                <a:defRPr sz="1200" b="1">
                  <a:latin typeface="+mj-lt"/>
                  <a:ea typeface="+mj-ea"/>
                  <a:cs typeface="+mj-cs"/>
                  <a:sym typeface="Pragmatica"/>
                </a:defRPr>
              </a:pPr>
              <a:r>
                <a:rPr sz="1200" dirty="0"/>
                <a:t>0,3</a:t>
              </a:r>
            </a:p>
          </p:txBody>
        </p:sp>
        <p:sp>
          <p:nvSpPr>
            <p:cNvPr id="37" name="Прямоугольник 6"/>
            <p:cNvSpPr txBox="1"/>
            <p:nvPr/>
          </p:nvSpPr>
          <p:spPr>
            <a:xfrm>
              <a:off x="0" y="27318"/>
              <a:ext cx="1929849" cy="78996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algn="r">
                <a:spcBef>
                  <a:spcPts val="400"/>
                </a:spcBef>
                <a:defRPr sz="1200"/>
              </a:pPr>
              <a:r>
                <a:rPr sz="1200"/>
                <a:t>Проектно-изыскательские и подготовительные работы</a:t>
              </a:r>
            </a:p>
            <a:p>
              <a:pPr algn="r">
                <a:spcBef>
                  <a:spcPts val="400"/>
                </a:spcBef>
                <a:defRPr sz="1200" b="1">
                  <a:latin typeface="+mj-lt"/>
                  <a:ea typeface="+mj-ea"/>
                  <a:cs typeface="+mj-cs"/>
                  <a:sym typeface="Pragmatica"/>
                </a:defRPr>
              </a:pPr>
              <a:r>
                <a:rPr sz="1200"/>
                <a:t>1,0</a:t>
              </a:r>
            </a:p>
          </p:txBody>
        </p:sp>
        <p:sp>
          <p:nvSpPr>
            <p:cNvPr id="38" name="Line"/>
            <p:cNvSpPr/>
            <p:nvPr/>
          </p:nvSpPr>
          <p:spPr>
            <a:xfrm>
              <a:off x="2004263" y="106731"/>
              <a:ext cx="878026" cy="124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50"/>
                  </a:moveTo>
                  <a:lnTo>
                    <a:pt x="21321" y="0"/>
                  </a:lnTo>
                  <a:lnTo>
                    <a:pt x="21600" y="21600"/>
                  </a:lnTo>
                </a:path>
              </a:pathLst>
            </a:custGeom>
            <a:noFill/>
            <a:ln w="1016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>
                <a:lnSpc>
                  <a:spcPct val="100000"/>
                </a:lnSpc>
                <a:defRPr sz="2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200"/>
            </a:p>
          </p:txBody>
        </p:sp>
        <p:sp>
          <p:nvSpPr>
            <p:cNvPr id="39" name="Line"/>
            <p:cNvSpPr/>
            <p:nvPr/>
          </p:nvSpPr>
          <p:spPr>
            <a:xfrm flipH="1">
              <a:off x="3109163" y="106731"/>
              <a:ext cx="1019093" cy="124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50"/>
                  </a:moveTo>
                  <a:lnTo>
                    <a:pt x="21600" y="0"/>
                  </a:lnTo>
                  <a:lnTo>
                    <a:pt x="21571" y="21600"/>
                  </a:lnTo>
                </a:path>
              </a:pathLst>
            </a:custGeom>
            <a:noFill/>
            <a:ln w="1016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>
                <a:lnSpc>
                  <a:spcPct val="100000"/>
                </a:lnSpc>
                <a:defRPr sz="2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200"/>
            </a:p>
          </p:txBody>
        </p:sp>
        <p:sp>
          <p:nvSpPr>
            <p:cNvPr id="40" name="Line"/>
            <p:cNvSpPr/>
            <p:nvPr/>
          </p:nvSpPr>
          <p:spPr>
            <a:xfrm flipH="1">
              <a:off x="3894458" y="1616725"/>
              <a:ext cx="233798" cy="69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472"/>
                  </a:moveTo>
                  <a:lnTo>
                    <a:pt x="15802" y="21600"/>
                  </a:lnTo>
                  <a:lnTo>
                    <a:pt x="21600" y="0"/>
                  </a:lnTo>
                </a:path>
              </a:pathLst>
            </a:custGeom>
            <a:noFill/>
            <a:ln w="1016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>
                <a:lnSpc>
                  <a:spcPct val="100000"/>
                </a:lnSpc>
                <a:defRPr sz="2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200"/>
            </a:p>
          </p:txBody>
        </p:sp>
        <p:sp>
          <p:nvSpPr>
            <p:cNvPr id="41" name="Line"/>
            <p:cNvSpPr/>
            <p:nvPr/>
          </p:nvSpPr>
          <p:spPr>
            <a:xfrm>
              <a:off x="1976758" y="1616725"/>
              <a:ext cx="233798" cy="69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472"/>
                  </a:moveTo>
                  <a:lnTo>
                    <a:pt x="15802" y="21600"/>
                  </a:lnTo>
                  <a:lnTo>
                    <a:pt x="21600" y="0"/>
                  </a:lnTo>
                </a:path>
              </a:pathLst>
            </a:custGeom>
            <a:noFill/>
            <a:ln w="1016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>
                <a:lnSpc>
                  <a:spcPct val="100000"/>
                </a:lnSpc>
                <a:defRPr sz="2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200"/>
            </a:p>
          </p:txBody>
        </p:sp>
      </p:grpSp>
      <p:sp>
        <p:nvSpPr>
          <p:cNvPr id="42" name="По видам затрат"/>
          <p:cNvSpPr txBox="1"/>
          <p:nvPr/>
        </p:nvSpPr>
        <p:spPr>
          <a:xfrm>
            <a:off x="7040132" y="4628094"/>
            <a:ext cx="2331213" cy="16927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lnSpc>
                <a:spcPct val="100000"/>
              </a:lnSpc>
              <a:defRPr b="1">
                <a:latin typeface="+mj-lt"/>
                <a:ea typeface="+mj-ea"/>
                <a:cs typeface="+mj-cs"/>
                <a:sym typeface="Pragmatica"/>
              </a:defRPr>
            </a:lvl1pPr>
          </a:lstStyle>
          <a:p>
            <a:r>
              <a:rPr sz="1100" dirty="0" err="1"/>
              <a:t>По</a:t>
            </a:r>
            <a:r>
              <a:rPr sz="1100" dirty="0"/>
              <a:t> </a:t>
            </a:r>
            <a:r>
              <a:rPr sz="1100" dirty="0" err="1"/>
              <a:t>видам</a:t>
            </a:r>
            <a:r>
              <a:rPr sz="1100" dirty="0"/>
              <a:t> </a:t>
            </a:r>
            <a:r>
              <a:rPr sz="1100" dirty="0" err="1"/>
              <a:t>затрат</a:t>
            </a:r>
            <a:r>
              <a:rPr lang="ru-RU" sz="1100" dirty="0"/>
              <a:t> (млрд. руб.)</a:t>
            </a:r>
            <a:endParaRPr sz="1100" dirty="0"/>
          </a:p>
        </p:txBody>
      </p:sp>
    </p:spTree>
    <p:extLst>
      <p:ext uri="{BB962C8B-B14F-4D97-AF65-F5344CB8AC3E}">
        <p14:creationId xmlns:p14="http://schemas.microsoft.com/office/powerpoint/2010/main" val="797410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189269" y="298991"/>
            <a:ext cx="196356" cy="21053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300" name="Line"/>
          <p:cNvSpPr/>
          <p:nvPr/>
        </p:nvSpPr>
        <p:spPr>
          <a:xfrm>
            <a:off x="2046377" y="1989569"/>
            <a:ext cx="9347020" cy="1"/>
          </a:xfrm>
          <a:prstGeom prst="line">
            <a:avLst/>
          </a:prstGeom>
          <a:ln w="10160">
            <a:solidFill>
              <a:srgbClr val="000000"/>
            </a:solidFill>
            <a:miter lim="400000"/>
          </a:ln>
        </p:spPr>
        <p:txBody>
          <a:bodyPr lIns="29530" tIns="29530" rIns="29530" bIns="29530" anchor="ctr"/>
          <a:lstStyle/>
          <a:p>
            <a:pPr algn="ctr">
              <a:lnSpc>
                <a:spcPct val="100000"/>
              </a:lnSpc>
              <a:defRPr sz="2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705"/>
          </a:p>
        </p:txBody>
      </p:sp>
      <p:sp>
        <p:nvSpPr>
          <p:cNvPr id="301" name="Преференции"/>
          <p:cNvSpPr txBox="1"/>
          <p:nvPr/>
        </p:nvSpPr>
        <p:spPr>
          <a:xfrm>
            <a:off x="2046378" y="547969"/>
            <a:ext cx="3344661" cy="66684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5200"/>
              </a:lnSpc>
              <a:defRPr sz="5000" b="1" spc="-100">
                <a:latin typeface="+mj-lt"/>
                <a:ea typeface="+mj-ea"/>
                <a:cs typeface="+mj-cs"/>
                <a:sym typeface="Pragmatica"/>
              </a:defRPr>
            </a:lvl1pPr>
          </a:lstStyle>
          <a:p>
            <a:r>
              <a:rPr sz="3876" dirty="0" err="1"/>
              <a:t>Преференции</a:t>
            </a:r>
            <a:endParaRPr sz="3876" dirty="0"/>
          </a:p>
        </p:txBody>
      </p:sp>
      <p:sp>
        <p:nvSpPr>
          <p:cNvPr id="303" name="Rectangle"/>
          <p:cNvSpPr/>
          <p:nvPr/>
        </p:nvSpPr>
        <p:spPr>
          <a:xfrm>
            <a:off x="6546860" y="1847115"/>
            <a:ext cx="2860255" cy="5320822"/>
          </a:xfrm>
          <a:prstGeom prst="rect">
            <a:avLst/>
          </a:prstGeom>
          <a:solidFill>
            <a:srgbClr val="00A3DA"/>
          </a:solidFill>
          <a:ln w="3175">
            <a:miter lim="400000"/>
          </a:ln>
        </p:spPr>
        <p:txBody>
          <a:bodyPr lIns="29530" tIns="29530" rIns="29530" bIns="29530" anchor="ctr"/>
          <a:lstStyle/>
          <a:p>
            <a:pPr algn="ctr">
              <a:lnSpc>
                <a:spcPct val="100000"/>
              </a:lnSpc>
              <a:defRPr sz="2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705"/>
          </a:p>
        </p:txBody>
      </p:sp>
      <p:sp>
        <p:nvSpPr>
          <p:cNvPr id="304" name="Прямоугольник 6"/>
          <p:cNvSpPr txBox="1"/>
          <p:nvPr/>
        </p:nvSpPr>
        <p:spPr>
          <a:xfrm>
            <a:off x="7039027" y="2412497"/>
            <a:ext cx="1875923" cy="361054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775"/>
              </a:spcBef>
              <a:defRPr b="1" spc="-53">
                <a:solidFill>
                  <a:srgbClr val="FFFFFF"/>
                </a:solidFill>
                <a:latin typeface="+mj-lt"/>
                <a:ea typeface="+mj-ea"/>
                <a:cs typeface="+mj-cs"/>
                <a:sym typeface="Pragmatica"/>
              </a:defRPr>
            </a:pPr>
            <a:r>
              <a:rPr sz="1497" dirty="0"/>
              <a:t>14%</a:t>
            </a:r>
          </a:p>
          <a:p>
            <a:pPr>
              <a:spcBef>
                <a:spcPts val="775"/>
              </a:spcBef>
              <a:defRPr b="1" spc="-53">
                <a:solidFill>
                  <a:srgbClr val="FFFFFF"/>
                </a:solidFill>
                <a:latin typeface="+mj-lt"/>
                <a:ea typeface="+mj-ea"/>
                <a:cs typeface="+mj-cs"/>
                <a:sym typeface="Pragmatica"/>
              </a:defRPr>
            </a:pPr>
            <a:r>
              <a:rPr sz="1497" dirty="0"/>
              <a:t>0%</a:t>
            </a:r>
          </a:p>
          <a:p>
            <a:pPr>
              <a:spcBef>
                <a:spcPts val="775"/>
              </a:spcBef>
              <a:defRPr b="1" spc="-53">
                <a:solidFill>
                  <a:srgbClr val="FFFFFF"/>
                </a:solidFill>
                <a:latin typeface="+mj-lt"/>
                <a:ea typeface="+mj-ea"/>
                <a:cs typeface="+mj-cs"/>
                <a:sym typeface="Pragmatica"/>
              </a:defRPr>
            </a:pPr>
            <a:r>
              <a:rPr sz="1497" dirty="0"/>
              <a:t>0%</a:t>
            </a:r>
          </a:p>
          <a:p>
            <a:pPr>
              <a:spcBef>
                <a:spcPts val="775"/>
              </a:spcBef>
              <a:defRPr b="1" spc="-53">
                <a:solidFill>
                  <a:srgbClr val="FFFFFF"/>
                </a:solidFill>
                <a:latin typeface="+mj-lt"/>
                <a:ea typeface="+mj-ea"/>
                <a:cs typeface="+mj-cs"/>
                <a:sym typeface="Pragmatica"/>
              </a:defRPr>
            </a:pPr>
            <a:r>
              <a:rPr sz="1497" dirty="0"/>
              <a:t>0%</a:t>
            </a:r>
          </a:p>
          <a:p>
            <a:pPr>
              <a:defRPr spc="-53">
                <a:solidFill>
                  <a:srgbClr val="FFFFFF"/>
                </a:solidFill>
              </a:defRPr>
            </a:pPr>
            <a:r>
              <a:rPr sz="1497" dirty="0" err="1"/>
              <a:t>Не</a:t>
            </a:r>
            <a:r>
              <a:rPr sz="1497" dirty="0"/>
              <a:t> </a:t>
            </a:r>
            <a:r>
              <a:rPr sz="1497" dirty="0" err="1"/>
              <a:t>взимается</a:t>
            </a:r>
            <a:endParaRPr sz="1497" dirty="0"/>
          </a:p>
          <a:p>
            <a:pPr>
              <a:defRPr b="1" spc="-53">
                <a:solidFill>
                  <a:srgbClr val="FFFFFF"/>
                </a:solidFill>
                <a:latin typeface="+mj-lt"/>
                <a:ea typeface="+mj-ea"/>
                <a:cs typeface="+mj-cs"/>
                <a:sym typeface="Pragmatica"/>
              </a:defRPr>
            </a:pPr>
            <a:endParaRPr sz="1497" dirty="0"/>
          </a:p>
          <a:p>
            <a:pPr>
              <a:spcBef>
                <a:spcPts val="775"/>
              </a:spcBef>
              <a:defRPr b="1" spc="-53">
                <a:solidFill>
                  <a:srgbClr val="FFFFFF"/>
                </a:solidFill>
                <a:latin typeface="+mj-lt"/>
                <a:ea typeface="+mj-ea"/>
                <a:cs typeface="+mj-cs"/>
                <a:sym typeface="Pragmatica"/>
              </a:defRPr>
            </a:pPr>
            <a:endParaRPr sz="1497" dirty="0"/>
          </a:p>
          <a:p>
            <a:pPr>
              <a:spcBef>
                <a:spcPts val="775"/>
              </a:spcBef>
              <a:defRPr b="1" spc="-53">
                <a:solidFill>
                  <a:srgbClr val="FFFFFF"/>
                </a:solidFill>
                <a:latin typeface="+mj-lt"/>
                <a:ea typeface="+mj-ea"/>
                <a:cs typeface="+mj-cs"/>
                <a:sym typeface="Pragmatica"/>
              </a:defRPr>
            </a:pPr>
            <a:r>
              <a:rPr sz="1497" dirty="0"/>
              <a:t>0%</a:t>
            </a:r>
          </a:p>
          <a:p>
            <a:pPr>
              <a:defRPr spc="-53">
                <a:solidFill>
                  <a:srgbClr val="FFFFFF"/>
                </a:solidFill>
              </a:defRPr>
            </a:pPr>
            <a:endParaRPr sz="1497" dirty="0"/>
          </a:p>
          <a:p>
            <a:pPr>
              <a:spcBef>
                <a:spcPts val="775"/>
              </a:spcBef>
              <a:defRPr spc="-53">
                <a:solidFill>
                  <a:srgbClr val="FFFFFF"/>
                </a:solidFill>
              </a:defRPr>
            </a:pPr>
            <a:r>
              <a:rPr sz="1497" dirty="0" err="1"/>
              <a:t>Льготная</a:t>
            </a:r>
            <a:r>
              <a:rPr sz="1497" dirty="0"/>
              <a:t> </a:t>
            </a:r>
            <a:r>
              <a:rPr sz="1497" dirty="0" err="1"/>
              <a:t>аренда</a:t>
            </a:r>
            <a:r>
              <a:rPr sz="1497" dirty="0"/>
              <a:t> </a:t>
            </a:r>
            <a:r>
              <a:rPr sz="1497" dirty="0" err="1"/>
              <a:t>участков</a:t>
            </a:r>
            <a:r>
              <a:rPr sz="1497" dirty="0"/>
              <a:t> и </a:t>
            </a:r>
            <a:r>
              <a:rPr sz="1497" dirty="0" err="1"/>
              <a:t>объектов</a:t>
            </a:r>
            <a:r>
              <a:rPr sz="1497" dirty="0"/>
              <a:t> </a:t>
            </a:r>
            <a:r>
              <a:rPr sz="1497" dirty="0" err="1"/>
              <a:t>инфраструктуры</a:t>
            </a:r>
            <a:r>
              <a:rPr sz="1497" dirty="0"/>
              <a:t>, </a:t>
            </a:r>
            <a:r>
              <a:rPr sz="1497" dirty="0" err="1"/>
              <a:t>пользование</a:t>
            </a:r>
            <a:r>
              <a:rPr sz="1497" dirty="0"/>
              <a:t> </a:t>
            </a:r>
            <a:r>
              <a:rPr sz="1497" dirty="0" err="1"/>
              <a:t>услугами</a:t>
            </a:r>
            <a:endParaRPr sz="1497" dirty="0"/>
          </a:p>
        </p:txBody>
      </p:sp>
      <p:sp>
        <p:nvSpPr>
          <p:cNvPr id="305" name="Прямоугольник 6"/>
          <p:cNvSpPr txBox="1"/>
          <p:nvPr/>
        </p:nvSpPr>
        <p:spPr>
          <a:xfrm>
            <a:off x="9883749" y="2412499"/>
            <a:ext cx="1875923" cy="291938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775"/>
              </a:spcBef>
              <a:defRPr b="1" spc="-53">
                <a:latin typeface="+mj-lt"/>
                <a:ea typeface="+mj-ea"/>
                <a:cs typeface="+mj-cs"/>
                <a:sym typeface="Pragmatica"/>
              </a:defRPr>
            </a:pPr>
            <a:r>
              <a:rPr sz="1497"/>
              <a:t>22%</a:t>
            </a:r>
          </a:p>
          <a:p>
            <a:pPr>
              <a:spcBef>
                <a:spcPts val="775"/>
              </a:spcBef>
              <a:defRPr b="1" spc="-53">
                <a:latin typeface="+mj-lt"/>
                <a:ea typeface="+mj-ea"/>
                <a:cs typeface="+mj-cs"/>
                <a:sym typeface="Pragmatica"/>
              </a:defRPr>
            </a:pPr>
            <a:r>
              <a:rPr sz="1497"/>
              <a:t>5.1%</a:t>
            </a:r>
          </a:p>
          <a:p>
            <a:pPr>
              <a:spcBef>
                <a:spcPts val="775"/>
              </a:spcBef>
              <a:defRPr b="1" spc="-53">
                <a:latin typeface="+mj-lt"/>
                <a:ea typeface="+mj-ea"/>
                <a:cs typeface="+mj-cs"/>
                <a:sym typeface="Pragmatica"/>
              </a:defRPr>
            </a:pPr>
            <a:r>
              <a:rPr sz="1497"/>
              <a:t>20%</a:t>
            </a:r>
          </a:p>
          <a:p>
            <a:pPr>
              <a:spcBef>
                <a:spcPts val="775"/>
              </a:spcBef>
              <a:defRPr b="1" spc="-53">
                <a:latin typeface="+mj-lt"/>
                <a:ea typeface="+mj-ea"/>
                <a:cs typeface="+mj-cs"/>
                <a:sym typeface="Pragmatica"/>
              </a:defRPr>
            </a:pPr>
            <a:r>
              <a:rPr sz="1497"/>
              <a:t>2.2%</a:t>
            </a:r>
          </a:p>
          <a:p>
            <a:pPr>
              <a:defRPr b="1" spc="-53">
                <a:latin typeface="+mj-lt"/>
                <a:ea typeface="+mj-ea"/>
                <a:cs typeface="+mj-cs"/>
                <a:sym typeface="Pragmatica"/>
              </a:defRPr>
            </a:pPr>
            <a:r>
              <a:rPr sz="1497">
                <a:sym typeface="Pragmatica Light"/>
              </a:rPr>
              <a:t>До </a:t>
            </a:r>
            <a:r>
              <a:rPr sz="1497"/>
              <a:t>10 000</a:t>
            </a:r>
            <a:r>
              <a:rPr sz="1497">
                <a:sym typeface="Pragmatica Light"/>
              </a:rPr>
              <a:t> руб.</a:t>
            </a:r>
          </a:p>
          <a:p>
            <a:pPr>
              <a:defRPr b="1" spc="-53">
                <a:latin typeface="+mj-lt"/>
                <a:ea typeface="+mj-ea"/>
                <a:cs typeface="+mj-cs"/>
                <a:sym typeface="Pragmatica"/>
              </a:defRPr>
            </a:pPr>
            <a:endParaRPr sz="1497">
              <a:sym typeface="Pragmatica Light"/>
            </a:endParaRPr>
          </a:p>
          <a:p>
            <a:pPr>
              <a:spcBef>
                <a:spcPts val="775"/>
              </a:spcBef>
              <a:defRPr b="1" spc="-53">
                <a:latin typeface="+mj-lt"/>
                <a:ea typeface="+mj-ea"/>
                <a:cs typeface="+mj-cs"/>
                <a:sym typeface="Pragmatica"/>
              </a:defRPr>
            </a:pPr>
            <a:endParaRPr sz="1497">
              <a:sym typeface="Pragmatica Light"/>
            </a:endParaRPr>
          </a:p>
          <a:p>
            <a:pPr>
              <a:defRPr b="1" spc="-53">
                <a:latin typeface="+mj-lt"/>
                <a:ea typeface="+mj-ea"/>
                <a:cs typeface="+mj-cs"/>
                <a:sym typeface="Pragmatica"/>
              </a:defRPr>
            </a:pPr>
            <a:r>
              <a:rPr sz="1497"/>
              <a:t>2.9%</a:t>
            </a:r>
          </a:p>
          <a:p>
            <a:pPr>
              <a:spcBef>
                <a:spcPts val="775"/>
              </a:spcBef>
              <a:defRPr b="1" spc="-53">
                <a:latin typeface="+mj-lt"/>
                <a:ea typeface="+mj-ea"/>
                <a:cs typeface="+mj-cs"/>
                <a:sym typeface="Pragmatica"/>
              </a:defRPr>
            </a:pPr>
            <a:endParaRPr sz="1497"/>
          </a:p>
          <a:p>
            <a:pPr>
              <a:spcBef>
                <a:spcPts val="775"/>
              </a:spcBef>
              <a:defRPr b="1" spc="-53">
                <a:latin typeface="+mj-lt"/>
                <a:ea typeface="+mj-ea"/>
                <a:cs typeface="+mj-cs"/>
                <a:sym typeface="Pragmatica"/>
              </a:defRPr>
            </a:pPr>
            <a:r>
              <a:rPr sz="1497"/>
              <a:t>—</a:t>
            </a:r>
          </a:p>
        </p:txBody>
      </p:sp>
      <p:sp>
        <p:nvSpPr>
          <p:cNvPr id="306" name="Участники ИНТЦ"/>
          <p:cNvSpPr txBox="1"/>
          <p:nvPr/>
        </p:nvSpPr>
        <p:spPr>
          <a:xfrm>
            <a:off x="7039026" y="1128971"/>
            <a:ext cx="1683070" cy="718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2800"/>
              </a:lnSpc>
              <a:defRPr sz="2400" b="1">
                <a:solidFill>
                  <a:srgbClr val="565656"/>
                </a:solidFill>
                <a:latin typeface="+mj-lt"/>
                <a:ea typeface="+mj-ea"/>
                <a:cs typeface="+mj-cs"/>
                <a:sym typeface="Pragmatica"/>
              </a:defRPr>
            </a:lvl1pPr>
          </a:lstStyle>
          <a:p>
            <a:r>
              <a:rPr sz="1860"/>
              <a:t>Участники ИНТЦ</a:t>
            </a:r>
          </a:p>
        </p:txBody>
      </p:sp>
      <p:sp>
        <p:nvSpPr>
          <p:cNvPr id="307" name="Прочие организации"/>
          <p:cNvSpPr txBox="1"/>
          <p:nvPr/>
        </p:nvSpPr>
        <p:spPr>
          <a:xfrm>
            <a:off x="9883747" y="1128971"/>
            <a:ext cx="1683070" cy="7181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2800"/>
              </a:lnSpc>
              <a:defRPr sz="2400" b="1" spc="-48">
                <a:solidFill>
                  <a:srgbClr val="565656"/>
                </a:solidFill>
                <a:latin typeface="+mj-lt"/>
                <a:ea typeface="+mj-ea"/>
                <a:cs typeface="+mj-cs"/>
                <a:sym typeface="Pragmatica"/>
              </a:defRPr>
            </a:lvl1pPr>
          </a:lstStyle>
          <a:p>
            <a:r>
              <a:rPr sz="1860"/>
              <a:t>Прочие организации</a:t>
            </a:r>
          </a:p>
        </p:txBody>
      </p:sp>
      <p:sp>
        <p:nvSpPr>
          <p:cNvPr id="308" name="Прямоугольник 6"/>
          <p:cNvSpPr txBox="1"/>
          <p:nvPr/>
        </p:nvSpPr>
        <p:spPr>
          <a:xfrm>
            <a:off x="2046378" y="2412499"/>
            <a:ext cx="4023850" cy="314977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775"/>
              </a:spcBef>
            </a:pPr>
            <a:r>
              <a:rPr sz="1497" dirty="0" err="1"/>
              <a:t>Обязательное</a:t>
            </a:r>
            <a:r>
              <a:rPr sz="1497" dirty="0"/>
              <a:t> </a:t>
            </a:r>
            <a:r>
              <a:rPr sz="1497" dirty="0" err="1"/>
              <a:t>пенсионное</a:t>
            </a:r>
            <a:r>
              <a:rPr sz="1497" dirty="0"/>
              <a:t> </a:t>
            </a:r>
            <a:r>
              <a:rPr sz="1497" dirty="0" err="1"/>
              <a:t>страхование</a:t>
            </a:r>
            <a:endParaRPr sz="1497" dirty="0"/>
          </a:p>
          <a:p>
            <a:pPr>
              <a:spcBef>
                <a:spcPts val="775"/>
              </a:spcBef>
            </a:pPr>
            <a:r>
              <a:rPr sz="1497" dirty="0" err="1"/>
              <a:t>Обязательное</a:t>
            </a:r>
            <a:r>
              <a:rPr sz="1497" dirty="0"/>
              <a:t> </a:t>
            </a:r>
            <a:r>
              <a:rPr sz="1497" dirty="0" err="1"/>
              <a:t>медицинское</a:t>
            </a:r>
            <a:r>
              <a:rPr sz="1497" dirty="0"/>
              <a:t> </a:t>
            </a:r>
            <a:r>
              <a:rPr sz="1497" dirty="0" err="1"/>
              <a:t>страхование</a:t>
            </a:r>
            <a:endParaRPr sz="1497" dirty="0"/>
          </a:p>
          <a:p>
            <a:pPr>
              <a:spcBef>
                <a:spcPts val="775"/>
              </a:spcBef>
            </a:pPr>
            <a:r>
              <a:rPr sz="1497" dirty="0" err="1"/>
              <a:t>Налог</a:t>
            </a:r>
            <a:r>
              <a:rPr sz="1497" dirty="0"/>
              <a:t> </a:t>
            </a:r>
            <a:r>
              <a:rPr sz="1497" dirty="0" err="1"/>
              <a:t>на</a:t>
            </a:r>
            <a:r>
              <a:rPr sz="1497" dirty="0"/>
              <a:t> </a:t>
            </a:r>
            <a:r>
              <a:rPr sz="1497" dirty="0" err="1"/>
              <a:t>прибыль</a:t>
            </a:r>
            <a:endParaRPr sz="1497" dirty="0"/>
          </a:p>
          <a:p>
            <a:pPr>
              <a:spcBef>
                <a:spcPts val="775"/>
              </a:spcBef>
            </a:pPr>
            <a:r>
              <a:rPr sz="1497" dirty="0" err="1"/>
              <a:t>Налог</a:t>
            </a:r>
            <a:r>
              <a:rPr sz="1497" dirty="0"/>
              <a:t> </a:t>
            </a:r>
            <a:r>
              <a:rPr sz="1497" dirty="0" err="1"/>
              <a:t>на</a:t>
            </a:r>
            <a:r>
              <a:rPr sz="1497" dirty="0"/>
              <a:t> </a:t>
            </a:r>
            <a:r>
              <a:rPr sz="1497" dirty="0" err="1"/>
              <a:t>имущество</a:t>
            </a:r>
            <a:r>
              <a:rPr sz="1497" dirty="0"/>
              <a:t> </a:t>
            </a:r>
          </a:p>
          <a:p>
            <a:pPr>
              <a:spcBef>
                <a:spcPts val="775"/>
              </a:spcBef>
            </a:pPr>
            <a:r>
              <a:rPr sz="1497" dirty="0" err="1"/>
              <a:t>Госпошлина</a:t>
            </a:r>
            <a:r>
              <a:rPr sz="1497" dirty="0"/>
              <a:t> </a:t>
            </a:r>
            <a:r>
              <a:rPr sz="1497" dirty="0" err="1"/>
              <a:t>за</a:t>
            </a:r>
            <a:r>
              <a:rPr sz="1497" dirty="0"/>
              <a:t> </a:t>
            </a:r>
            <a:r>
              <a:rPr sz="1497" dirty="0" err="1"/>
              <a:t>выдачу</a:t>
            </a:r>
            <a:r>
              <a:rPr sz="1497" dirty="0"/>
              <a:t> </a:t>
            </a:r>
            <a:r>
              <a:rPr sz="1497" dirty="0" err="1"/>
              <a:t>приглашения</a:t>
            </a:r>
            <a:r>
              <a:rPr sz="1497" dirty="0"/>
              <a:t> </a:t>
            </a:r>
            <a:r>
              <a:rPr sz="1497" dirty="0" err="1"/>
              <a:t>на</a:t>
            </a:r>
            <a:r>
              <a:rPr sz="1497" dirty="0"/>
              <a:t> </a:t>
            </a:r>
            <a:r>
              <a:rPr sz="1497" dirty="0" err="1"/>
              <a:t>въезд</a:t>
            </a:r>
            <a:r>
              <a:rPr sz="1497" dirty="0"/>
              <a:t> в РФ, </a:t>
            </a:r>
            <a:r>
              <a:rPr sz="1497" dirty="0" err="1"/>
              <a:t>разрешения</a:t>
            </a:r>
            <a:r>
              <a:rPr sz="1497" dirty="0"/>
              <a:t> </a:t>
            </a:r>
            <a:r>
              <a:rPr sz="1497" dirty="0" err="1"/>
              <a:t>на</a:t>
            </a:r>
            <a:r>
              <a:rPr sz="1497" dirty="0"/>
              <a:t> </a:t>
            </a:r>
            <a:r>
              <a:rPr sz="1497" dirty="0" err="1"/>
              <a:t>работу</a:t>
            </a:r>
            <a:r>
              <a:rPr sz="1497" dirty="0"/>
              <a:t>, </a:t>
            </a:r>
            <a:r>
              <a:rPr sz="1497" dirty="0" err="1"/>
              <a:t>выдачу</a:t>
            </a:r>
            <a:r>
              <a:rPr sz="1497" dirty="0"/>
              <a:t> </a:t>
            </a:r>
            <a:r>
              <a:rPr sz="1497" dirty="0" err="1"/>
              <a:t>либо</a:t>
            </a:r>
            <a:r>
              <a:rPr sz="1497" dirty="0"/>
              <a:t> </a:t>
            </a:r>
            <a:r>
              <a:rPr sz="1497" dirty="0" err="1"/>
              <a:t>продление</a:t>
            </a:r>
            <a:r>
              <a:rPr sz="1497" dirty="0"/>
              <a:t> </a:t>
            </a:r>
            <a:r>
              <a:rPr sz="1497" dirty="0" err="1"/>
              <a:t>визы</a:t>
            </a:r>
            <a:r>
              <a:rPr sz="1497" dirty="0"/>
              <a:t> </a:t>
            </a:r>
            <a:r>
              <a:rPr sz="1497" dirty="0" err="1"/>
              <a:t>иностранным</a:t>
            </a:r>
            <a:r>
              <a:rPr sz="1497" dirty="0"/>
              <a:t> </a:t>
            </a:r>
            <a:r>
              <a:rPr sz="1497" dirty="0" err="1"/>
              <a:t>гражданам</a:t>
            </a:r>
            <a:r>
              <a:rPr sz="1497" dirty="0"/>
              <a:t> </a:t>
            </a:r>
          </a:p>
          <a:p>
            <a:pPr>
              <a:spcBef>
                <a:spcPts val="775"/>
              </a:spcBef>
            </a:pPr>
            <a:r>
              <a:rPr sz="1497" dirty="0" err="1"/>
              <a:t>Социальное</a:t>
            </a:r>
            <a:r>
              <a:rPr sz="1497" dirty="0"/>
              <a:t> </a:t>
            </a:r>
            <a:r>
              <a:rPr sz="1497" dirty="0" err="1"/>
              <a:t>страхование</a:t>
            </a:r>
            <a:r>
              <a:rPr sz="1497" dirty="0"/>
              <a:t> </a:t>
            </a:r>
            <a:r>
              <a:rPr sz="1497" dirty="0" err="1"/>
              <a:t>на</a:t>
            </a:r>
            <a:r>
              <a:rPr sz="1497" dirty="0"/>
              <a:t> </a:t>
            </a:r>
            <a:r>
              <a:rPr sz="1497" dirty="0" err="1"/>
              <a:t>случай</a:t>
            </a:r>
            <a:r>
              <a:rPr sz="1497" dirty="0"/>
              <a:t> </a:t>
            </a:r>
            <a:r>
              <a:rPr sz="1497" dirty="0" err="1"/>
              <a:t>нетрудоспособности</a:t>
            </a:r>
            <a:r>
              <a:rPr sz="1497" dirty="0"/>
              <a:t> и в </a:t>
            </a:r>
            <a:r>
              <a:rPr sz="1497" dirty="0" err="1"/>
              <a:t>связи</a:t>
            </a:r>
            <a:r>
              <a:rPr sz="1497" dirty="0"/>
              <a:t> с </a:t>
            </a:r>
            <a:r>
              <a:rPr sz="1497" dirty="0" err="1"/>
              <a:t>материнством</a:t>
            </a:r>
            <a:r>
              <a:rPr sz="1497" dirty="0"/>
              <a:t> </a:t>
            </a:r>
          </a:p>
          <a:p>
            <a:pPr>
              <a:spcBef>
                <a:spcPts val="775"/>
              </a:spcBef>
            </a:pPr>
            <a:r>
              <a:rPr sz="1497" dirty="0" err="1"/>
              <a:t>Инфраструктура</a:t>
            </a:r>
            <a:endParaRPr sz="1497" dirty="0"/>
          </a:p>
        </p:txBody>
      </p:sp>
      <p:sp>
        <p:nvSpPr>
          <p:cNvPr id="309" name="Фактор"/>
          <p:cNvSpPr txBox="1"/>
          <p:nvPr/>
        </p:nvSpPr>
        <p:spPr>
          <a:xfrm>
            <a:off x="2046378" y="1343726"/>
            <a:ext cx="1683071" cy="35907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lnSpc>
                <a:spcPts val="2800"/>
              </a:lnSpc>
              <a:defRPr sz="2400" b="1">
                <a:solidFill>
                  <a:srgbClr val="565656"/>
                </a:solidFill>
                <a:latin typeface="+mj-lt"/>
                <a:ea typeface="+mj-ea"/>
                <a:cs typeface="+mj-cs"/>
                <a:sym typeface="Pragmatica"/>
              </a:defRPr>
            </a:lvl1pPr>
          </a:lstStyle>
          <a:p>
            <a:endParaRPr sz="1860" dirty="0"/>
          </a:p>
        </p:txBody>
      </p:sp>
    </p:spTree>
    <p:extLst>
      <p:ext uri="{BB962C8B-B14F-4D97-AF65-F5344CB8AC3E}">
        <p14:creationId xmlns:p14="http://schemas.microsoft.com/office/powerpoint/2010/main" val="157442826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89ED7"/>
      </a:accent1>
      <a:accent2>
        <a:srgbClr val="32BCAD"/>
      </a:accent2>
      <a:accent3>
        <a:srgbClr val="AEABAB"/>
      </a:accent3>
      <a:accent4>
        <a:srgbClr val="FFC000"/>
      </a:accent4>
      <a:accent5>
        <a:srgbClr val="4472C4"/>
      </a:accent5>
      <a:accent6>
        <a:srgbClr val="32BCAD"/>
      </a:accent6>
      <a:hlink>
        <a:srgbClr val="389ED7"/>
      </a:hlink>
      <a:folHlink>
        <a:srgbClr val="ED7D31"/>
      </a:folHlink>
    </a:clrScheme>
    <a:fontScheme name="Свердловская область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>
          <a:lnSpc>
            <a:spcPct val="100000"/>
          </a:lnSpc>
          <a:defRPr sz="2800" b="1"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@Чистый шаблон презентации_Свердловской области_А4_24-12-18_Dikiyfilin.potx" id="{ECB3918E-1C3B-44DE-A316-72BDDAECAB7D}" vid="{15C0883D-23D4-45F8-9F74-60BAF7CC2DB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4091</TotalTime>
  <Words>1587</Words>
  <Application>Microsoft Office PowerPoint</Application>
  <PresentationFormat>Произвольный</PresentationFormat>
  <Paragraphs>226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9" baseType="lpstr">
      <vt:lpstr>Microsoft JhengHei UI</vt:lpstr>
      <vt:lpstr>Microsoft YaHei UI</vt:lpstr>
      <vt:lpstr>Arial</vt:lpstr>
      <vt:lpstr>Arial Narrow</vt:lpstr>
      <vt:lpstr>Calibri</vt:lpstr>
      <vt:lpstr>Helvetica Light</vt:lpstr>
      <vt:lpstr>Liberation Serif</vt:lpstr>
      <vt:lpstr>Pragmatica</vt:lpstr>
      <vt:lpstr>Pragmatica Light</vt:lpstr>
      <vt:lpstr>Segoe UI</vt:lpstr>
      <vt:lpstr>Segoe UI </vt:lpstr>
      <vt:lpstr>Segoe UI Black</vt:lpstr>
      <vt:lpstr>Segoe UI Semibold</vt:lpstr>
      <vt:lpstr>Segoe UI Semilight</vt:lpstr>
      <vt:lpstr>Symbol</vt:lpstr>
      <vt:lpstr>Times New Roman</vt:lpstr>
      <vt:lpstr>Wingdings</vt:lpstr>
      <vt:lpstr>Тема Office</vt:lpstr>
      <vt:lpstr>Презентация PowerPoint</vt:lpstr>
      <vt:lpstr>  Система мер стимулирования инвесторов  в Свердловской области </vt:lpstr>
      <vt:lpstr>Ключевые преференциальные режимы для инвестора</vt:lpstr>
      <vt:lpstr>Инвестиционный налоговый кредит</vt:lpstr>
      <vt:lpstr>Инвестиционный налоговый вычет</vt:lpstr>
      <vt:lpstr>Внедрение механизма СЗПК  в Свердловской области</vt:lpstr>
      <vt:lpstr>Внедрение системы офсетных контрактов в Свердловской области</vt:lpstr>
      <vt:lpstr>Создание нового преференциально-территориального режима: ИНТЦ «Татищев»</vt:lpstr>
      <vt:lpstr>Презентация PowerPoint</vt:lpstr>
      <vt:lpstr>Региональный инвестиционный проект</vt:lpstr>
      <vt:lpstr>Региональный инвестиционный проект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Кривегина Анастасия Петровна</dc:creator>
  <cp:lastModifiedBy>Хайсаров Ринат Хасанович</cp:lastModifiedBy>
  <cp:revision>466</cp:revision>
  <cp:lastPrinted>2021-06-23T09:50:58Z</cp:lastPrinted>
  <dcterms:created xsi:type="dcterms:W3CDTF">2018-12-25T07:26:08Z</dcterms:created>
  <dcterms:modified xsi:type="dcterms:W3CDTF">2021-06-24T12:44:36Z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252097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