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handoutMasterIdLst>
    <p:handoutMasterId r:id="rId16"/>
  </p:handoutMasterIdLst>
  <p:sldIdLst>
    <p:sldId id="264" r:id="rId2"/>
    <p:sldId id="320" r:id="rId3"/>
    <p:sldId id="327" r:id="rId4"/>
    <p:sldId id="328" r:id="rId5"/>
    <p:sldId id="329" r:id="rId6"/>
    <p:sldId id="330" r:id="rId7"/>
    <p:sldId id="332" r:id="rId8"/>
    <p:sldId id="331" r:id="rId9"/>
    <p:sldId id="333" r:id="rId10"/>
    <p:sldId id="335" r:id="rId11"/>
    <p:sldId id="336" r:id="rId12"/>
    <p:sldId id="337" r:id="rId13"/>
    <p:sldId id="338" r:id="rId14"/>
    <p:sldId id="339" r:id="rId15"/>
  </p:sldIdLst>
  <p:sldSz cx="12192000" cy="6858000"/>
  <p:notesSz cx="6797675" cy="9926638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екетова Елена Геннадьевна" initials="БЕГ" lastIdx="0" clrIdx="0">
    <p:extLst>
      <p:ext uri="{19B8F6BF-5375-455C-9EA6-DF929625EA0E}">
        <p15:presenceInfo xmlns:p15="http://schemas.microsoft.com/office/powerpoint/2012/main" userId="S-1-5-21-3459247-3763285414-3421907777-44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954F72"/>
    <a:srgbClr val="FF3300"/>
    <a:srgbClr val="B5839C"/>
    <a:srgbClr val="C00000"/>
    <a:srgbClr val="C3CFE1"/>
    <a:srgbClr val="9DC3E6"/>
    <a:srgbClr val="699CCA"/>
    <a:srgbClr val="8FAADC"/>
    <a:srgbClr val="9DB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3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4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объема инвестиций 2020 год (доля в общем объеме более1%)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AE4-4BA7-9BB7-F0794E893E5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AE4-4BA7-9BB7-F0794E893E5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AE4-4BA7-9BB7-F0794E893E5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AE4-4BA7-9BB7-F0794E893E5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AE4-4BA7-9BB7-F0794E893E5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290-4D25-8C2A-13FD457B658C}"/>
              </c:ext>
            </c:extLst>
          </c:dPt>
          <c:dLbls>
            <c:dLbl>
              <c:idx val="0"/>
              <c:layout>
                <c:manualLayout>
                  <c:x val="-0.29491443541481438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lnSpc>
                        <a:spcPct val="80000"/>
                      </a:lnSpc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defRPr>
                    </a:pPr>
                    <a:fld id="{7E2D4E1C-4A57-4AE0-940C-ABB3892DFB21}" type="CATEGORYNAME">
                      <a:rPr lang="ru-RU" sz="1200" b="1" kern="120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[ИМЯ КАТЕГОРИИ]</a:t>
                    </a:fld>
                    <a:r>
                      <a:rPr lang="ru-RU" b="1" baseline="0" dirty="0" smtClean="0">
                        <a:latin typeface="Segoe UI" panose="020B0502040204020203" pitchFamily="34" charset="0"/>
                        <a:cs typeface="Segoe UI" panose="020B0502040204020203" pitchFamily="34" charset="0"/>
                      </a:rPr>
                      <a:t> </a:t>
                    </a:r>
                    <a:fld id="{E04E23A2-A34E-4BE0-9182-2464808CC8E7}" type="VALUE">
                      <a:rPr lang="ru-RU" sz="1200" b="1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[ЗНАЧЕНИЕ]</a:t>
                    </a:fld>
                    <a:endParaRPr lang="ru-RU" b="1" baseline="0" dirty="0" smtClean="0">
                      <a:latin typeface="Segoe UI" panose="020B0502040204020203" pitchFamily="34" charset="0"/>
                      <a:cs typeface="Segoe UI" panose="020B0502040204020203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lnSpc>
                      <a:spcPct val="80000"/>
                    </a:lnSpc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AE4-4BA7-9BB7-F0794E893E53}"/>
                </c:ext>
                <c:ext xmlns:c15="http://schemas.microsoft.com/office/drawing/2012/chart" uri="{CE6537A1-D6FC-4f65-9D91-7224C49458BB}">
                  <c15:layout>
                    <c:manualLayout>
                      <c:w val="0.24200989832643807"/>
                      <c:h val="0.1232253817274309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9.7656570395572212E-2"/>
                  <c:y val="-2.01254706507703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lnSpc>
                        <a:spcPct val="80000"/>
                      </a:lnSpc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defRPr>
                    </a:pPr>
                    <a:fld id="{A5CB1447-7A58-4A15-991E-2F9924994410}" type="CATEGORYNAME">
                      <a:rPr lang="ru-RU" sz="1200" b="1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[ИМЯ КАТЕГОРИИ]</a:t>
                    </a:fld>
                    <a:r>
                      <a:rPr lang="ru-RU" sz="1197" b="1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rPr>
                      <a:t> </a:t>
                    </a:r>
                    <a:r>
                      <a:rPr lang="ru-RU" b="1" baseline="0" dirty="0" smtClean="0">
                        <a:latin typeface="Segoe UI" panose="020B0502040204020203" pitchFamily="34" charset="0"/>
                        <a:cs typeface="Segoe UI" panose="020B0502040204020203" pitchFamily="34" charset="0"/>
                      </a:rPr>
                      <a:t> </a:t>
                    </a:r>
                    <a:fld id="{788E4862-C398-49F4-9C59-8333C7899D35}" type="VALUE">
                      <a:rPr lang="ru-RU" sz="12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[ЗНАЧЕНИЕ]</a:t>
                    </a:fld>
                    <a:endParaRPr lang="ru-RU" b="1" baseline="0" dirty="0" smtClean="0">
                      <a:latin typeface="Segoe UI" panose="020B0502040204020203" pitchFamily="34" charset="0"/>
                      <a:cs typeface="Segoe UI" panose="020B0502040204020203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lnSpc>
                      <a:spcPct val="80000"/>
                    </a:lnSpc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AE4-4BA7-9BB7-F0794E893E53}"/>
                </c:ext>
                <c:ext xmlns:c15="http://schemas.microsoft.com/office/drawing/2012/chart" uri="{CE6537A1-D6FC-4f65-9D91-7224C49458BB}">
                  <c15:layout>
                    <c:manualLayout>
                      <c:w val="0.33448026404286102"/>
                      <c:h val="0.1066219816321688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3819035249459488"/>
                  <c:y val="2.04349365493035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lnSpc>
                        <a:spcPct val="80000"/>
                      </a:lnSpc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defRPr>
                    </a:pPr>
                    <a:r>
                      <a:rPr lang="ru-RU" sz="1200" b="1" i="0" u="none" strike="noStrike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t>Верхняя Пышма </a:t>
                    </a:r>
                  </a:p>
                  <a:p>
                    <a:pPr>
                      <a:lnSpc>
                        <a:spcPct val="80000"/>
                      </a:lnSpc>
                      <a:defRPr b="1">
                        <a:latin typeface="Segoe UI" panose="020B0502040204020203" pitchFamily="34" charset="0"/>
                        <a:cs typeface="Segoe UI" panose="020B0502040204020203" pitchFamily="34" charset="0"/>
                      </a:defRPr>
                    </a:pPr>
                    <a:fld id="{24696274-2C6E-440C-ADD0-1E61C1D878CD}" type="VALUE">
                      <a:rPr lang="en-US" sz="1200" b="1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lnSpc>
                      <a:spcPct val="80000"/>
                    </a:lnSpc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AE4-4BA7-9BB7-F0794E893E53}"/>
                </c:ext>
                <c:ext xmlns:c15="http://schemas.microsoft.com/office/drawing/2012/chart" uri="{CE6537A1-D6FC-4f65-9D91-7224C49458BB}">
                  <c15:layout>
                    <c:manualLayout>
                      <c:w val="0.24606851564473636"/>
                      <c:h val="0.1578986925914724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1.3877787807814457E-17"/>
                  <c:y val="0.120362539186940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lnSpc>
                        <a:spcPct val="80000"/>
                      </a:lnSpc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defRPr>
                    </a:pPr>
                    <a:r>
                      <a:rPr lang="ru-RU" sz="1200" b="1" i="0" u="none" strike="noStrike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t>Нижний</a:t>
                    </a:r>
                    <a:r>
                      <a:rPr lang="ru-RU" b="1" baseline="0" dirty="0" smtClean="0">
                        <a:latin typeface="Segoe UI" panose="020B0502040204020203" pitchFamily="34" charset="0"/>
                        <a:cs typeface="Segoe UI" panose="020B0502040204020203" pitchFamily="34" charset="0"/>
                      </a:rPr>
                      <a:t> </a:t>
                    </a:r>
                    <a:r>
                      <a:rPr lang="ru-RU" sz="1200" b="1" i="0" u="none" strike="noStrike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t>Тагил</a:t>
                    </a:r>
                    <a:r>
                      <a:rPr lang="ru-RU" b="1" baseline="0" dirty="0" smtClean="0">
                        <a:latin typeface="Segoe UI" panose="020B0502040204020203" pitchFamily="34" charset="0"/>
                        <a:cs typeface="Segoe UI" panose="020B0502040204020203" pitchFamily="34" charset="0"/>
                      </a:rPr>
                      <a:t> </a:t>
                    </a:r>
                  </a:p>
                  <a:p>
                    <a:pPr>
                      <a:lnSpc>
                        <a:spcPct val="80000"/>
                      </a:lnSpc>
                      <a:defRPr b="1">
                        <a:latin typeface="Segoe UI" panose="020B0502040204020203" pitchFamily="34" charset="0"/>
                        <a:cs typeface="Segoe UI" panose="020B0502040204020203" pitchFamily="34" charset="0"/>
                      </a:defRPr>
                    </a:pPr>
                    <a:fld id="{1ECC2E9C-E35D-4ACE-980E-8558EC9FAC70}" type="VALUE">
                      <a:rPr lang="en-US" sz="1200" b="1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lnSpc>
                      <a:spcPct val="80000"/>
                    </a:lnSpc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AE4-4BA7-9BB7-F0794E893E53}"/>
                </c:ext>
                <c:ext xmlns:c15="http://schemas.microsoft.com/office/drawing/2012/chart" uri="{CE6537A1-D6FC-4f65-9D91-7224C49458BB}">
                  <c15:layout>
                    <c:manualLayout>
                      <c:w val="0.2081293737840347"/>
                      <c:h val="0.1504522684506873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9.6354482790297874E-2"/>
                  <c:y val="9.775228601802724E-2"/>
                </c:manualLayout>
              </c:layout>
              <c:tx>
                <c:rich>
                  <a:bodyPr/>
                  <a:lstStyle/>
                  <a:p>
                    <a:fld id="{E82E75D8-4898-466E-AEC1-F118357CF0F3}" type="CATEGORYNAME">
                      <a:rPr lang="ru-RU" sz="1200" b="0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rPr>
                      <a:pPr/>
                      <a:t>[ИМЯ КАТЕГОРИИ]</a:t>
                    </a:fld>
                    <a:r>
                      <a:rPr lang="ru-RU" baseline="0" dirty="0" smtClean="0"/>
                      <a:t> </a:t>
                    </a:r>
                    <a:fld id="{D24FF456-F099-4D8B-8D73-A2E23F5ADD6D}" type="VALUE">
                      <a:rPr lang="ru-RU" sz="1200" b="0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rPr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AE4-4BA7-9BB7-F0794E893E53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1.5625153789874637E-2"/>
                  <c:y val="0.3277576648839741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lnSpc>
                        <a:spcPct val="80000"/>
                      </a:lnSpc>
                      <a:defRPr sz="1197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defRPr>
                    </a:pPr>
                    <a:fld id="{9E7F34B7-1F6A-43A1-B8BC-B3E1CD89E010}" type="CATEGORYNAME">
                      <a:rPr lang="ru-RU" sz="1200" b="1" i="0" u="none" strike="noStrike" kern="1200" baseline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[ИМЯ КАТЕГОРИИ]</a:t>
                    </a:fld>
                    <a:r>
                      <a:rPr lang="ru-RU" b="1" baseline="0" dirty="0" smtClean="0">
                        <a:latin typeface="Segoe UI" panose="020B0502040204020203" pitchFamily="34" charset="0"/>
                        <a:cs typeface="Segoe UI" panose="020B0502040204020203" pitchFamily="34" charset="0"/>
                      </a:rPr>
                      <a:t> </a:t>
                    </a:r>
                    <a:fld id="{DF4C99B0-1820-4C31-A20E-FB5DBC0E6FB1}" type="VALUE">
                      <a:rPr lang="ru-RU" sz="1200" b="1" i="0" u="none" strike="noStrike" kern="1200" baseline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rPr>
                      <a:pPr>
                        <a:lnSpc>
                          <a:spcPct val="80000"/>
                        </a:lnSpc>
                        <a:defRPr b="1">
                          <a:latin typeface="Segoe UI" panose="020B0502040204020203" pitchFamily="34" charset="0"/>
                          <a:cs typeface="Segoe UI" panose="020B0502040204020203" pitchFamily="34" charset="0"/>
                        </a:defRPr>
                      </a:pPr>
                      <a:t>[ЗНАЧЕНИЕ]</a:t>
                    </a:fld>
                    <a:endParaRPr lang="ru-RU" b="1" baseline="0" dirty="0" smtClean="0">
                      <a:latin typeface="Segoe UI" panose="020B0502040204020203" pitchFamily="34" charset="0"/>
                      <a:cs typeface="Segoe UI" panose="020B0502040204020203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lnSpc>
                      <a:spcPct val="80000"/>
                    </a:lnSpc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290-4D25-8C2A-13FD457B658C}"/>
                </c:ext>
                <c:ext xmlns:c15="http://schemas.microsoft.com/office/drawing/2012/chart" uri="{CE6537A1-D6FC-4f65-9D91-7224C49458BB}">
                  <c15:layout>
                    <c:manualLayout>
                      <c:w val="0.27697987034078192"/>
                      <c:h val="0.15485112132149861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Качканарский </c:v>
                </c:pt>
                <c:pt idx="1">
                  <c:v>Каменск-Уральский</c:v>
                </c:pt>
                <c:pt idx="2">
                  <c:v>ГО Верхняя Пышма</c:v>
                </c:pt>
                <c:pt idx="3">
                  <c:v>город Нижний Тагил</c:v>
                </c:pt>
                <c:pt idx="4">
                  <c:v>Иные</c:v>
                </c:pt>
                <c:pt idx="5">
                  <c:v>Екатеринбург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5.6</c:v>
                </c:pt>
                <c:pt idx="1">
                  <c:v>6.4</c:v>
                </c:pt>
                <c:pt idx="2">
                  <c:v>11.9</c:v>
                </c:pt>
                <c:pt idx="3">
                  <c:v>32.299999999999997</c:v>
                </c:pt>
                <c:pt idx="4">
                  <c:v>90.15</c:v>
                </c:pt>
                <c:pt idx="5">
                  <c:v>149.1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E4-4BA7-9BB7-F0794E893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800" b="1" i="0" u="none" strike="noStrike" kern="1200" spc="0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Оценка </a:t>
            </a:r>
            <a:r>
              <a:rPr lang="ru-RU" sz="1800" b="1" i="0" u="none" strike="noStrike" kern="1200" spc="0" baseline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вовлеченности главы, </a:t>
            </a:r>
            <a:r>
              <a:rPr lang="ru-RU" sz="1800" b="1" i="0" u="none" strike="noStrike" kern="1200" spc="0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800" b="1" i="0" u="none" strike="noStrike" kern="1200" spc="0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</a:br>
            <a:r>
              <a:rPr lang="ru-RU" sz="1600" b="0" i="0" u="none" strike="noStrike" kern="1200" spc="0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баллы</a:t>
            </a:r>
            <a:endParaRPr lang="ru-RU" sz="1600" b="0" i="0" u="none" strike="noStrike" kern="1200" spc="0" baseline="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20964879308883383"/>
          <c:y val="3.223897661811104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оценка вовлеченности главы, балл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ГО Красноуральск</c:v>
                </c:pt>
                <c:pt idx="1">
                  <c:v>ГО Богданович</c:v>
                </c:pt>
                <c:pt idx="2">
                  <c:v>ГО Нижняя Салда</c:v>
                </c:pt>
                <c:pt idx="3">
                  <c:v>МО Красноуфимский округ</c:v>
                </c:pt>
                <c:pt idx="4">
                  <c:v>Камышловский ГО</c:v>
                </c:pt>
                <c:pt idx="5">
                  <c:v>Каменск-Уральский ГО</c:v>
                </c:pt>
                <c:pt idx="6">
                  <c:v>Качканарский ГО</c:v>
                </c:pt>
                <c:pt idx="7">
                  <c:v>город Екатеринбург</c:v>
                </c:pt>
                <c:pt idx="8">
                  <c:v>Каменский ГО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4.5</c:v>
                </c:pt>
                <c:pt idx="1">
                  <c:v>4.5</c:v>
                </c:pt>
                <c:pt idx="2">
                  <c:v>4.3</c:v>
                </c:pt>
                <c:pt idx="3">
                  <c:v>4.3</c:v>
                </c:pt>
                <c:pt idx="4">
                  <c:v>4.2</c:v>
                </c:pt>
                <c:pt idx="5">
                  <c:v>4.2</c:v>
                </c:pt>
                <c:pt idx="6">
                  <c:v>4.0999999999999996</c:v>
                </c:pt>
                <c:pt idx="7">
                  <c:v>4.0999999999999996</c:v>
                </c:pt>
                <c:pt idx="8">
                  <c:v>4.0999999999999996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E9-49C0-8072-B7CE742826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405353744"/>
        <c:axId val="1405361360"/>
      </c:barChart>
      <c:catAx>
        <c:axId val="14053537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5361360"/>
        <c:crosses val="autoZero"/>
        <c:auto val="1"/>
        <c:lblAlgn val="ctr"/>
        <c:lblOffset val="100"/>
        <c:noMultiLvlLbl val="0"/>
      </c:catAx>
      <c:valAx>
        <c:axId val="1405361360"/>
        <c:scaling>
          <c:orientation val="minMax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05353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</a:t>
            </a:r>
            <a:r>
              <a:rPr lang="ru-RU" sz="2400" b="1" dirty="0">
                <a:solidFill>
                  <a:srgbClr val="002060"/>
                </a:solidFill>
                <a:ea typeface="Segoe UI Symbol" panose="020B0502040204020203" pitchFamily="34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ea typeface="Segoe UI Symbol" panose="020B0502040204020203" pitchFamily="34" charset="0"/>
            </a:endParaRPr>
          </a:p>
          <a:p>
            <a:pPr>
              <a:defRPr sz="2000" b="1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Арамильский ГО</c:v>
                </c:pt>
                <c:pt idx="1">
                  <c:v>Полевской ГО</c:v>
                </c:pt>
                <c:pt idx="2">
                  <c:v>город Нижний Тагил</c:v>
                </c:pt>
                <c:pt idx="3">
                  <c:v>Новоуральский ГО</c:v>
                </c:pt>
                <c:pt idx="4">
                  <c:v>Асбестовский ГО</c:v>
                </c:pt>
                <c:pt idx="5">
                  <c:v>Нижнетуринский ГО</c:v>
                </c:pt>
                <c:pt idx="6">
                  <c:v>Тавдинский ГО</c:v>
                </c:pt>
                <c:pt idx="7">
                  <c:v>ГО Красноуфимск</c:v>
                </c:pt>
                <c:pt idx="8">
                  <c:v>МО Камышловский МР</c:v>
                </c:pt>
                <c:pt idx="9">
                  <c:v>Невьянский ГО</c:v>
                </c:pt>
              </c:strCache>
            </c:strRef>
          </c:cat>
          <c:val>
            <c:numRef>
              <c:f>Лист1!$B$2:$B$11</c:f>
              <c:numCache>
                <c:formatCode>0.00</c:formatCode>
                <c:ptCount val="10"/>
                <c:pt idx="0">
                  <c:v>8.0807469999999988</c:v>
                </c:pt>
                <c:pt idx="1">
                  <c:v>7.835560000000001</c:v>
                </c:pt>
                <c:pt idx="2">
                  <c:v>7.3801540000000001</c:v>
                </c:pt>
                <c:pt idx="3">
                  <c:v>7.3761539999999997</c:v>
                </c:pt>
                <c:pt idx="4">
                  <c:v>7.1213980000000001</c:v>
                </c:pt>
                <c:pt idx="5">
                  <c:v>7.1115599999999999</c:v>
                </c:pt>
                <c:pt idx="6">
                  <c:v>6.7435600000000004</c:v>
                </c:pt>
                <c:pt idx="7">
                  <c:v>6.7069669999999997</c:v>
                </c:pt>
                <c:pt idx="8">
                  <c:v>6.6967470000000002</c:v>
                </c:pt>
                <c:pt idx="9">
                  <c:v>6.6807470000000002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5354288"/>
        <c:axId val="1405349392"/>
      </c:barChart>
      <c:catAx>
        <c:axId val="14053542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5349392"/>
        <c:crosses val="autoZero"/>
        <c:auto val="1"/>
        <c:lblAlgn val="ctr"/>
        <c:lblOffset val="100"/>
        <c:noMultiLvlLbl val="0"/>
      </c:catAx>
      <c:valAx>
        <c:axId val="1405349392"/>
        <c:scaling>
          <c:orientation val="minMax"/>
        </c:scaling>
        <c:delete val="1"/>
        <c:axPos val="t"/>
        <c:numFmt formatCode="0.00" sourceLinked="1"/>
        <c:majorTickMark val="out"/>
        <c:minorTickMark val="none"/>
        <c:tickLblPos val="nextTo"/>
        <c:crossAx val="140535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 </a:t>
            </a:r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>
              <a:defRPr sz="2000" b="1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ГО Среднеуральск</c:v>
                </c:pt>
                <c:pt idx="1">
                  <c:v>ГО Красноуральск</c:v>
                </c:pt>
                <c:pt idx="2">
                  <c:v>Бисертский ГО</c:v>
                </c:pt>
                <c:pt idx="3">
                  <c:v>Асбестовский ГО</c:v>
                </c:pt>
                <c:pt idx="4">
                  <c:v>Кушвинский ГО</c:v>
                </c:pt>
                <c:pt idx="5">
                  <c:v>Камышловский ГО</c:v>
                </c:pt>
                <c:pt idx="6">
                  <c:v>Березовский ГО</c:v>
                </c:pt>
                <c:pt idx="7">
                  <c:v>Сысертский ГО</c:v>
                </c:pt>
                <c:pt idx="8">
                  <c:v>Таборинский МР</c:v>
                </c:pt>
                <c:pt idx="9">
                  <c:v>ГО Красноуфимск</c:v>
                </c:pt>
                <c:pt idx="10">
                  <c:v>Новоуральский ГО</c:v>
                </c:pt>
                <c:pt idx="11">
                  <c:v>Верхнесалдинский ГО</c:v>
                </c:pt>
                <c:pt idx="12">
                  <c:v>МО Красноуфимский округ</c:v>
                </c:pt>
                <c:pt idx="13">
                  <c:v>ГО Краснотурьинск</c:v>
                </c:pt>
                <c:pt idx="14">
                  <c:v>ГО Нижняя Салда</c:v>
                </c:pt>
              </c:strCache>
            </c:strRef>
          </c:cat>
          <c:val>
            <c:numRef>
              <c:f>Лист1!$B$2:$B$16</c:f>
              <c:numCache>
                <c:formatCode>0.00</c:formatCode>
                <c:ptCount val="15"/>
                <c:pt idx="0">
                  <c:v>13.363986000000001</c:v>
                </c:pt>
                <c:pt idx="1">
                  <c:v>12.829116000000001</c:v>
                </c:pt>
                <c:pt idx="2">
                  <c:v>11.513624</c:v>
                </c:pt>
                <c:pt idx="3">
                  <c:v>11.499519000000001</c:v>
                </c:pt>
                <c:pt idx="4">
                  <c:v>11.386321000000002</c:v>
                </c:pt>
                <c:pt idx="5">
                  <c:v>11.264761999999999</c:v>
                </c:pt>
                <c:pt idx="6">
                  <c:v>11.136479999999999</c:v>
                </c:pt>
                <c:pt idx="7">
                  <c:v>11.066049000000001</c:v>
                </c:pt>
                <c:pt idx="8">
                  <c:v>10.668933000000001</c:v>
                </c:pt>
                <c:pt idx="9">
                  <c:v>10.646720999999999</c:v>
                </c:pt>
                <c:pt idx="10">
                  <c:v>10.591894</c:v>
                </c:pt>
                <c:pt idx="11">
                  <c:v>10.428226000000002</c:v>
                </c:pt>
                <c:pt idx="12">
                  <c:v>10.378182999999998</c:v>
                </c:pt>
                <c:pt idx="13">
                  <c:v>10.189401000000002</c:v>
                </c:pt>
                <c:pt idx="14">
                  <c:v>10.168476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5355376"/>
        <c:axId val="1405355920"/>
      </c:barChart>
      <c:catAx>
        <c:axId val="1405355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5355920"/>
        <c:crosses val="autoZero"/>
        <c:auto val="1"/>
        <c:lblAlgn val="ctr"/>
        <c:lblOffset val="100"/>
        <c:noMultiLvlLbl val="0"/>
      </c:catAx>
      <c:valAx>
        <c:axId val="1405355920"/>
        <c:scaling>
          <c:orientation val="minMax"/>
          <c:max val="14"/>
        </c:scaling>
        <c:delete val="1"/>
        <c:axPos val="t"/>
        <c:numFmt formatCode="0.00" sourceLinked="1"/>
        <c:majorTickMark val="out"/>
        <c:minorTickMark val="none"/>
        <c:tickLblPos val="nextTo"/>
        <c:crossAx val="1405355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 </a:t>
            </a:r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chemeClr val="tx1"/>
                </a:solidFill>
                <a:latin typeface="Segoe UI Symbol" panose="020B0502040204020203" pitchFamily="34" charset="0"/>
                <a:ea typeface="Segoe UI Symbol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layout>
        <c:manualLayout>
          <c:xMode val="edge"/>
          <c:yMode val="edge"/>
          <c:x val="0.30810795670475855"/>
          <c:y val="2.04264586170201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ГО Верхотурский</c:v>
                </c:pt>
                <c:pt idx="1">
                  <c:v>Режевской ГО</c:v>
                </c:pt>
                <c:pt idx="2">
                  <c:v>Таборинский МР</c:v>
                </c:pt>
                <c:pt idx="3">
                  <c:v>Слободо-Туринский МР</c:v>
                </c:pt>
                <c:pt idx="4">
                  <c:v>Невьянский ГО</c:v>
                </c:pt>
                <c:pt idx="5">
                  <c:v>Новолялинский ГО</c:v>
                </c:pt>
                <c:pt idx="6">
                  <c:v>МО Алапаевское</c:v>
                </c:pt>
                <c:pt idx="7">
                  <c:v>ГО Краснотурьинск</c:v>
                </c:pt>
                <c:pt idx="8">
                  <c:v>Шалинский ГО</c:v>
                </c:pt>
                <c:pt idx="9">
                  <c:v>Тугулымский ГО</c:v>
                </c:pt>
                <c:pt idx="10">
                  <c:v>Тавдинский ГО</c:v>
                </c:pt>
                <c:pt idx="11">
                  <c:v>Нижнетуринский ГО</c:v>
                </c:pt>
              </c:strCache>
            </c:strRef>
          </c:cat>
          <c:val>
            <c:numRef>
              <c:f>Лист1!$B$2:$B$13</c:f>
              <c:numCache>
                <c:formatCode>0.00</c:formatCode>
                <c:ptCount val="12"/>
                <c:pt idx="0">
                  <c:v>11.750831</c:v>
                </c:pt>
                <c:pt idx="1">
                  <c:v>11.479887</c:v>
                </c:pt>
                <c:pt idx="2">
                  <c:v>11.054394</c:v>
                </c:pt>
                <c:pt idx="3">
                  <c:v>11.052490000000001</c:v>
                </c:pt>
                <c:pt idx="4">
                  <c:v>11.035214</c:v>
                </c:pt>
                <c:pt idx="5">
                  <c:v>10.991291</c:v>
                </c:pt>
                <c:pt idx="6">
                  <c:v>10.699151000000001</c:v>
                </c:pt>
                <c:pt idx="7">
                  <c:v>10.500131</c:v>
                </c:pt>
                <c:pt idx="8">
                  <c:v>10.403053</c:v>
                </c:pt>
                <c:pt idx="9">
                  <c:v>10.383817000000001</c:v>
                </c:pt>
                <c:pt idx="10">
                  <c:v>10.255412</c:v>
                </c:pt>
                <c:pt idx="11">
                  <c:v>10.123146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5346672"/>
        <c:axId val="1407234256"/>
      </c:barChart>
      <c:catAx>
        <c:axId val="1405346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7234256"/>
        <c:crosses val="autoZero"/>
        <c:auto val="1"/>
        <c:lblAlgn val="ctr"/>
        <c:lblOffset val="100"/>
        <c:noMultiLvlLbl val="0"/>
      </c:catAx>
      <c:valAx>
        <c:axId val="1407234256"/>
        <c:scaling>
          <c:orientation val="minMax"/>
          <c:max val="14"/>
        </c:scaling>
        <c:delete val="1"/>
        <c:axPos val="t"/>
        <c:numFmt formatCode="0.00" sourceLinked="1"/>
        <c:majorTickMark val="out"/>
        <c:minorTickMark val="none"/>
        <c:tickLblPos val="nextTo"/>
        <c:crossAx val="140534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lnSpc>
                <a:spcPct val="90000"/>
              </a:lnSpc>
              <a:defRPr sz="18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1800" b="1" dirty="0" smtClean="0">
                <a:solidFill>
                  <a:srgbClr val="002060"/>
                </a:solidFill>
                <a:ea typeface="Segoe UI Symbol" panose="020B0502040204020203" pitchFamily="34" charset="0"/>
              </a:rPr>
              <a:t>Доля заключенных муниципальных контрактов,</a:t>
            </a:r>
            <a:r>
              <a:rPr lang="ru-RU" sz="1800" b="1" baseline="0" dirty="0" smtClean="0">
                <a:solidFill>
                  <a:srgbClr val="002060"/>
                </a:solidFill>
                <a:ea typeface="Segoe UI Symbol" panose="020B0502040204020203" pitchFamily="34" charset="0"/>
              </a:rPr>
              <a:t> %</a:t>
            </a:r>
            <a:endParaRPr lang="ru-RU" sz="1800" b="1" dirty="0">
              <a:solidFill>
                <a:srgbClr val="002060"/>
              </a:solidFill>
              <a:ea typeface="Segoe UI Symbol" panose="020B0502040204020203" pitchFamily="34" charset="0"/>
            </a:endParaRPr>
          </a:p>
        </c:rich>
      </c:tx>
      <c:layout>
        <c:manualLayout>
          <c:xMode val="edge"/>
          <c:yMode val="edge"/>
          <c:x val="0.16289580064446091"/>
          <c:y val="3.52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90000"/>
            </a:lnSpc>
            <a:defRPr sz="18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удовлетворенность работой фондов, балл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570935648193303E-16"/>
                  <c:y val="5.29173611111111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ED2-4F51-964E-F59A28774A5E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Махневское МО</c:v>
                </c:pt>
                <c:pt idx="1">
                  <c:v>ГО Дегтярск</c:v>
                </c:pt>
                <c:pt idx="2">
                  <c:v>ГО Пелым</c:v>
                </c:pt>
                <c:pt idx="3">
                  <c:v>Таборинский МР</c:v>
                </c:pt>
                <c:pt idx="4">
                  <c:v>Ирбитское МО</c:v>
                </c:pt>
                <c:pt idx="5">
                  <c:v>Тугулымский ГО</c:v>
                </c:pt>
                <c:pt idx="6">
                  <c:v>Режевской ГО</c:v>
                </c:pt>
                <c:pt idx="7">
                  <c:v>МО Алапаевское</c:v>
                </c:pt>
                <c:pt idx="8">
                  <c:v>ГО Верхняя Тура</c:v>
                </c:pt>
                <c:pt idx="9">
                  <c:v>Белоярский ГО</c:v>
                </c:pt>
              </c:strCache>
            </c:strRef>
          </c:cat>
          <c:val>
            <c:numRef>
              <c:f>Лист1!$B$2:$B$11</c:f>
              <c:numCache>
                <c:formatCode>0.0000</c:formatCode>
                <c:ptCount val="10"/>
                <c:pt idx="0">
                  <c:v>0.96423999999999999</c:v>
                </c:pt>
                <c:pt idx="1">
                  <c:v>0.81239799999999995</c:v>
                </c:pt>
                <c:pt idx="2">
                  <c:v>0.775084</c:v>
                </c:pt>
                <c:pt idx="3">
                  <c:v>0.770123</c:v>
                </c:pt>
                <c:pt idx="4">
                  <c:v>0.75430699999999995</c:v>
                </c:pt>
                <c:pt idx="5">
                  <c:v>0.75384799999999996</c:v>
                </c:pt>
                <c:pt idx="6">
                  <c:v>0.75181799999999999</c:v>
                </c:pt>
                <c:pt idx="7">
                  <c:v>0.74123799999999995</c:v>
                </c:pt>
                <c:pt idx="8">
                  <c:v>0.69501500000000005</c:v>
                </c:pt>
                <c:pt idx="9">
                  <c:v>0.692025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6E9-49C0-8072-B7CE742826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407237520"/>
        <c:axId val="1407240240"/>
      </c:barChart>
      <c:catAx>
        <c:axId val="14072375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7240240"/>
        <c:crosses val="autoZero"/>
        <c:auto val="1"/>
        <c:lblAlgn val="ctr"/>
        <c:lblOffset val="100"/>
        <c:noMultiLvlLbl val="0"/>
      </c:catAx>
      <c:valAx>
        <c:axId val="1407240240"/>
        <c:scaling>
          <c:orientation val="minMax"/>
          <c:max val="1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" sourceLinked="1"/>
        <c:majorTickMark val="out"/>
        <c:minorTickMark val="none"/>
        <c:tickLblPos val="nextTo"/>
        <c:crossAx val="1407237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Доля охвата услугами фондов, % </a:t>
            </a:r>
            <a:endParaRPr lang="ru-RU" sz="1600" b="1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8534942776637561"/>
          <c:y val="2.75245131917791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удовлетворенность работой фондов, балл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ГО Верхотурский</c:v>
                </c:pt>
                <c:pt idx="1">
                  <c:v>Верхнесалдинский ГО</c:v>
                </c:pt>
                <c:pt idx="2">
                  <c:v>Тавдинский ГО</c:v>
                </c:pt>
                <c:pt idx="3">
                  <c:v>Слободо-Туринский МР</c:v>
                </c:pt>
                <c:pt idx="4">
                  <c:v>Таборинский МР</c:v>
                </c:pt>
                <c:pt idx="5">
                  <c:v>Режевской ГО</c:v>
                </c:pt>
                <c:pt idx="6">
                  <c:v>Североуральский ГО</c:v>
                </c:pt>
                <c:pt idx="7">
                  <c:v>Невьянский ГО</c:v>
                </c:pt>
                <c:pt idx="8">
                  <c:v>Волчанский ГО</c:v>
                </c:pt>
              </c:strCache>
            </c:strRef>
          </c:cat>
          <c:val>
            <c:numRef>
              <c:f>Лист1!$B$2:$B$10</c:f>
              <c:numCache>
                <c:formatCode>0.0000</c:formatCode>
                <c:ptCount val="9"/>
                <c:pt idx="0">
                  <c:v>0.8</c:v>
                </c:pt>
                <c:pt idx="1">
                  <c:v>0.74395100000000003</c:v>
                </c:pt>
                <c:pt idx="2">
                  <c:v>0.698986</c:v>
                </c:pt>
                <c:pt idx="3">
                  <c:v>0.66558399999999995</c:v>
                </c:pt>
                <c:pt idx="4">
                  <c:v>0.64615299999999998</c:v>
                </c:pt>
                <c:pt idx="5">
                  <c:v>0.61870499999999995</c:v>
                </c:pt>
                <c:pt idx="6">
                  <c:v>0.58721699999999999</c:v>
                </c:pt>
                <c:pt idx="7">
                  <c:v>0.57813700000000001</c:v>
                </c:pt>
                <c:pt idx="8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2E-43C9-8600-768E1C91E7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407236976"/>
        <c:axId val="1407238608"/>
      </c:barChart>
      <c:catAx>
        <c:axId val="14072369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7238608"/>
        <c:crosses val="autoZero"/>
        <c:auto val="1"/>
        <c:lblAlgn val="ctr"/>
        <c:lblOffset val="100"/>
        <c:noMultiLvlLbl val="0"/>
      </c:catAx>
      <c:valAx>
        <c:axId val="1407238608"/>
        <c:scaling>
          <c:orientation val="minMax"/>
          <c:max val="1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" sourceLinked="1"/>
        <c:majorTickMark val="out"/>
        <c:minorTickMark val="none"/>
        <c:tickLblPos val="nextTo"/>
        <c:crossAx val="140723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 </a:t>
            </a:r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>
              <a:defRPr sz="2000" b="1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Качканарский ГО</c:v>
                </c:pt>
                <c:pt idx="1">
                  <c:v>Верхнесалдинский ГО</c:v>
                </c:pt>
                <c:pt idx="2">
                  <c:v>Асбестовский ГО</c:v>
                </c:pt>
                <c:pt idx="3">
                  <c:v>Малышевский ГО</c:v>
                </c:pt>
                <c:pt idx="4">
                  <c:v>ГО Первоуральск</c:v>
                </c:pt>
                <c:pt idx="5">
                  <c:v>ГО Краснотурьинск</c:v>
                </c:pt>
                <c:pt idx="6">
                  <c:v>Горноуральский ГО</c:v>
                </c:pt>
                <c:pt idx="7">
                  <c:v>ГО Красноуральск</c:v>
                </c:pt>
                <c:pt idx="8">
                  <c:v>Артинский ГО</c:v>
                </c:pt>
                <c:pt idx="9">
                  <c:v>Талицкий ГО</c:v>
                </c:pt>
                <c:pt idx="10">
                  <c:v>Белоярский ГО</c:v>
                </c:pt>
                <c:pt idx="11">
                  <c:v>ГО Рефтинский</c:v>
                </c:pt>
                <c:pt idx="12">
                  <c:v>ГО «город Ирбит»</c:v>
                </c:pt>
                <c:pt idx="13">
                  <c:v>ГО Нижняя Салда</c:v>
                </c:pt>
                <c:pt idx="14">
                  <c:v>Новоуральский ГО</c:v>
                </c:pt>
                <c:pt idx="15">
                  <c:v>город Екатеринбург</c:v>
                </c:pt>
                <c:pt idx="16">
                  <c:v>Тавдинский ГО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15.027578</c:v>
                </c:pt>
                <c:pt idx="1">
                  <c:v>15.026324000000001</c:v>
                </c:pt>
                <c:pt idx="2">
                  <c:v>15.013448</c:v>
                </c:pt>
                <c:pt idx="3">
                  <c:v>14.996727</c:v>
                </c:pt>
                <c:pt idx="4">
                  <c:v>14.996073000000001</c:v>
                </c:pt>
                <c:pt idx="5">
                  <c:v>14.973108</c:v>
                </c:pt>
                <c:pt idx="6">
                  <c:v>14.963108</c:v>
                </c:pt>
                <c:pt idx="7">
                  <c:v>14.905195000000001</c:v>
                </c:pt>
                <c:pt idx="8">
                  <c:v>14.879208</c:v>
                </c:pt>
                <c:pt idx="9">
                  <c:v>14.517322</c:v>
                </c:pt>
                <c:pt idx="10">
                  <c:v>14.516562</c:v>
                </c:pt>
                <c:pt idx="11">
                  <c:v>14.507271000000001</c:v>
                </c:pt>
                <c:pt idx="12">
                  <c:v>14.496772999999999</c:v>
                </c:pt>
                <c:pt idx="13">
                  <c:v>14.491933000000001</c:v>
                </c:pt>
                <c:pt idx="14">
                  <c:v>14.47592</c:v>
                </c:pt>
                <c:pt idx="15">
                  <c:v>14.061545000000001</c:v>
                </c:pt>
                <c:pt idx="16">
                  <c:v>14.017816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7240784"/>
        <c:axId val="1407241328"/>
      </c:barChart>
      <c:catAx>
        <c:axId val="1407240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7241328"/>
        <c:crosses val="autoZero"/>
        <c:auto val="1"/>
        <c:lblAlgn val="ctr"/>
        <c:lblOffset val="100"/>
        <c:noMultiLvlLbl val="0"/>
      </c:catAx>
      <c:valAx>
        <c:axId val="1407241328"/>
        <c:scaling>
          <c:orientation val="minMax"/>
          <c:max val="15.5"/>
          <c:min val="10"/>
        </c:scaling>
        <c:delete val="1"/>
        <c:axPos val="t"/>
        <c:numFmt formatCode="General" sourceLinked="1"/>
        <c:majorTickMark val="out"/>
        <c:minorTickMark val="none"/>
        <c:tickLblPos val="nextTo"/>
        <c:crossAx val="140724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 </a:t>
            </a:r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>
              <a:defRPr sz="2000" b="1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Segoe UI Symbol" panose="020B0502040204020203" pitchFamily="34" charset="0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ГО Красноуральск</c:v>
                </c:pt>
                <c:pt idx="1">
                  <c:v>Верхнесалдинский ГО</c:v>
                </c:pt>
                <c:pt idx="2">
                  <c:v>ГО Верхняя Тура</c:v>
                </c:pt>
                <c:pt idx="3">
                  <c:v>Березовский ГО</c:v>
                </c:pt>
                <c:pt idx="4">
                  <c:v>ГО Среднеуральск</c:v>
                </c:pt>
                <c:pt idx="5">
                  <c:v>Новоуральский ГО</c:v>
                </c:pt>
                <c:pt idx="6">
                  <c:v>ГО Верхняя Пышма</c:v>
                </c:pt>
                <c:pt idx="7">
                  <c:v>ГО Заречный</c:v>
                </c:pt>
                <c:pt idx="8">
                  <c:v>город Екатеринбург</c:v>
                </c:pt>
                <c:pt idx="9">
                  <c:v>город Нижний Тагил</c:v>
                </c:pt>
                <c:pt idx="10">
                  <c:v>Качканарский ГО</c:v>
                </c:pt>
              </c:strCache>
            </c:strRef>
          </c:cat>
          <c:val>
            <c:numRef>
              <c:f>Лист1!$B$2:$B$12</c:f>
              <c:numCache>
                <c:formatCode>0.00</c:formatCode>
                <c:ptCount val="11"/>
                <c:pt idx="0">
                  <c:v>8.1116050000000008</c:v>
                </c:pt>
                <c:pt idx="1">
                  <c:v>7.9759370000000009</c:v>
                </c:pt>
                <c:pt idx="2">
                  <c:v>7.7737689999999997</c:v>
                </c:pt>
                <c:pt idx="3">
                  <c:v>7.665964914385655</c:v>
                </c:pt>
                <c:pt idx="4">
                  <c:v>7.5920440000000005</c:v>
                </c:pt>
                <c:pt idx="5">
                  <c:v>7.4646303021640472</c:v>
                </c:pt>
                <c:pt idx="6">
                  <c:v>7.3041819999999991</c:v>
                </c:pt>
                <c:pt idx="7">
                  <c:v>6.8773937442615161</c:v>
                </c:pt>
                <c:pt idx="8">
                  <c:v>6.8656720000000009</c:v>
                </c:pt>
                <c:pt idx="9">
                  <c:v>6.8536989999999998</c:v>
                </c:pt>
                <c:pt idx="10">
                  <c:v>6.6459760000000001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6912736"/>
        <c:axId val="1406911104"/>
      </c:barChart>
      <c:catAx>
        <c:axId val="14069127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6911104"/>
        <c:crosses val="autoZero"/>
        <c:auto val="1"/>
        <c:lblAlgn val="ctr"/>
        <c:lblOffset val="100"/>
        <c:noMultiLvlLbl val="0"/>
      </c:catAx>
      <c:valAx>
        <c:axId val="1406911104"/>
        <c:scaling>
          <c:orientation val="minMax"/>
          <c:max val="9"/>
          <c:min val="0"/>
        </c:scaling>
        <c:delete val="1"/>
        <c:axPos val="t"/>
        <c:numFmt formatCode="0.00" sourceLinked="1"/>
        <c:majorTickMark val="out"/>
        <c:minorTickMark val="none"/>
        <c:tickLblPos val="nextTo"/>
        <c:crossAx val="1406912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Разрешение </a:t>
            </a:r>
          </a:p>
          <a:p>
            <a:pPr>
              <a:defRPr sz="1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на строительство </a:t>
            </a:r>
            <a:endParaRPr lang="ru-RU" sz="1400" b="1" baseline="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7107794769564755"/>
          <c:y val="2.41931459432103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срок вы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D3-45DF-B992-7EF2B991F52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срок вы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D3-45DF-B992-7EF2B991F5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4738544"/>
        <c:axId val="1314725488"/>
      </c:barChart>
      <c:catAx>
        <c:axId val="1314738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14725488"/>
        <c:crosses val="autoZero"/>
        <c:auto val="1"/>
        <c:lblAlgn val="ctr"/>
        <c:lblOffset val="100"/>
        <c:noMultiLvlLbl val="0"/>
      </c:catAx>
      <c:valAx>
        <c:axId val="1314725488"/>
        <c:scaling>
          <c:orientation val="minMax"/>
          <c:max val="60"/>
        </c:scaling>
        <c:delete val="1"/>
        <c:axPos val="l"/>
        <c:numFmt formatCode="General" sourceLinked="1"/>
        <c:majorTickMark val="out"/>
        <c:minorTickMark val="none"/>
        <c:tickLblPos val="nextTo"/>
        <c:crossAx val="13147385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Segoe UI Symbol" panose="020B0502040204020203" pitchFamily="34" charset="0"/>
                <a:ea typeface="+mn-ea"/>
                <a:cs typeface="+mn-cs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Подключение </a:t>
            </a:r>
          </a:p>
          <a:p>
            <a:pPr>
              <a:defRPr sz="1400" b="1">
                <a:solidFill>
                  <a:srgbClr val="002060"/>
                </a:solidFill>
                <a:latin typeface="Segoe UI Symbol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 теплоснабжению </a:t>
            </a:r>
            <a:endParaRPr lang="ru-RU" sz="1400" b="1" baseline="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064233333333333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Segoe UI Symbol" panose="020B0502040204020203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3123511080083206E-2"/>
          <c:y val="0.20365861111111111"/>
          <c:w val="0.86594022968651418"/>
          <c:h val="0.65960194444444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F4B-446B-AB4B-7E11A5DD698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F4B-446B-AB4B-7E11A5DD6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4727120"/>
        <c:axId val="1314732560"/>
      </c:barChart>
      <c:catAx>
        <c:axId val="1314727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4732560"/>
        <c:crosses val="autoZero"/>
        <c:auto val="1"/>
        <c:lblAlgn val="ctr"/>
        <c:lblOffset val="100"/>
        <c:noMultiLvlLbl val="0"/>
      </c:catAx>
      <c:valAx>
        <c:axId val="1314732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4727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Подключение к водоснабжению</a:t>
            </a:r>
            <a:endParaRPr lang="ru-RU" sz="1400" b="1" baseline="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4791000000000001"/>
          <c:y val="5.291666666666666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9.8777777777777784E-2"/>
          <c:y val="0.20718638888888888"/>
          <c:w val="0.84477777777777774"/>
          <c:h val="0.65960194444444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A8-4865-AE56-68C1F3A2E8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0A8-4865-AE56-68C1F3A2E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4730928"/>
        <c:axId val="1314733648"/>
      </c:barChart>
      <c:catAx>
        <c:axId val="13147309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4733648"/>
        <c:crosses val="autoZero"/>
        <c:auto val="1"/>
        <c:lblAlgn val="ctr"/>
        <c:lblOffset val="100"/>
        <c:noMultiLvlLbl val="0"/>
      </c:catAx>
      <c:valAx>
        <c:axId val="1314733648"/>
        <c:scaling>
          <c:orientation val="minMax"/>
          <c:max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1314730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lnSpc>
                <a:spcPct val="90000"/>
              </a:lnSpc>
              <a:defRPr sz="14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Разрешение </a:t>
            </a:r>
          </a:p>
          <a:p>
            <a:pPr>
              <a:lnSpc>
                <a:spcPct val="90000"/>
              </a:lnSpc>
              <a:defRPr sz="1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pPr>
            <a:r>
              <a:rPr lang="ru-RU" sz="1400" b="1" baseline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на строительство</a:t>
            </a:r>
            <a:endParaRPr lang="ru-RU" sz="1400" b="1" baseline="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5394277777777779"/>
          <c:y val="2.00115740740740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90000"/>
            </a:lnSpc>
            <a:defRPr sz="14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E6-4B72-BEE3-3BB7DECD14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7E6-4B72-BEE3-3BB7DECD14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14735280"/>
        <c:axId val="1314734736"/>
      </c:barChart>
      <c:catAx>
        <c:axId val="1314735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4734736"/>
        <c:crosses val="autoZero"/>
        <c:auto val="1"/>
        <c:lblAlgn val="ctr"/>
        <c:lblOffset val="100"/>
        <c:noMultiLvlLbl val="0"/>
      </c:catAx>
      <c:valAx>
        <c:axId val="1314734736"/>
        <c:scaling>
          <c:orientation val="minMax"/>
          <c:max val="5"/>
        </c:scaling>
        <c:delete val="1"/>
        <c:axPos val="l"/>
        <c:numFmt formatCode="General" sourceLinked="1"/>
        <c:majorTickMark val="none"/>
        <c:minorTickMark val="none"/>
        <c:tickLblPos val="nextTo"/>
        <c:crossAx val="1314735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400" b="1" i="0" u="none" strike="noStrike" baseline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Подключение </a:t>
            </a:r>
          </a:p>
          <a:p>
            <a:pPr>
              <a:defRPr sz="1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pPr>
            <a:r>
              <a:rPr lang="ru-RU" sz="1400" b="1" i="0" u="none" strike="noStrike" baseline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к теплоснабжению</a:t>
            </a:r>
            <a:endParaRPr lang="ru-RU" sz="1400" b="1" baseline="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0.13277611111111112"/>
          <c:y val="2.9605555555555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3.88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DF-4199-B732-E2582470D5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DF-4199-B732-E2582470D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5352112"/>
        <c:axId val="1405346128"/>
      </c:barChart>
      <c:catAx>
        <c:axId val="1405352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05346128"/>
        <c:crosses val="autoZero"/>
        <c:auto val="1"/>
        <c:lblAlgn val="ctr"/>
        <c:lblOffset val="100"/>
        <c:noMultiLvlLbl val="0"/>
      </c:catAx>
      <c:valAx>
        <c:axId val="1405346128"/>
        <c:scaling>
          <c:orientation val="minMax"/>
          <c:max val="5"/>
        </c:scaling>
        <c:delete val="1"/>
        <c:axPos val="l"/>
        <c:numFmt formatCode="General" sourceLinked="1"/>
        <c:majorTickMark val="none"/>
        <c:minorTickMark val="none"/>
        <c:tickLblPos val="nextTo"/>
        <c:crossAx val="1405352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pPr>
            <a:r>
              <a:rPr lang="ru-RU" sz="1400" b="1" i="0" baseline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Подключение </a:t>
            </a:r>
          </a:p>
          <a:p>
            <a:pPr>
              <a:defRPr sz="1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pPr>
            <a:r>
              <a:rPr lang="ru-RU" sz="1400" b="1" i="0" baseline="0" dirty="0" smtClean="0">
                <a:solidFill>
                  <a:srgbClr val="00206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к водоснабжению</a:t>
            </a:r>
            <a:endParaRPr lang="ru-RU" sz="1400" b="1" baseline="0" dirty="0">
              <a:solidFill>
                <a:srgbClr val="00206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c:rich>
      </c:tx>
      <c:layout>
        <c:manualLayout>
          <c:xMode val="edge"/>
          <c:yMode val="edge"/>
          <c:x val="9.749833333333334E-2"/>
          <c:y val="7.2547222222222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52071091973063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27C-40BF-8276-4C8DECBC849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3.83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DA-49BA-802B-B2FBBAB423D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4.1399999999999997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9DA-49BA-802B-B2FBBAB423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5347216"/>
        <c:axId val="1405352656"/>
      </c:barChart>
      <c:catAx>
        <c:axId val="1405347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05352656"/>
        <c:crosses val="autoZero"/>
        <c:auto val="1"/>
        <c:lblAlgn val="ctr"/>
        <c:lblOffset val="100"/>
        <c:noMultiLvlLbl val="0"/>
      </c:catAx>
      <c:valAx>
        <c:axId val="1405352656"/>
        <c:scaling>
          <c:orientation val="minMax"/>
          <c:min val="0"/>
        </c:scaling>
        <c:delete val="1"/>
        <c:axPos val="l"/>
        <c:numFmt formatCode="General" sourceLinked="1"/>
        <c:majorTickMark val="none"/>
        <c:minorTickMark val="none"/>
        <c:tickLblPos val="nextTo"/>
        <c:crossAx val="140534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rgbClr val="00206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Лидеры по разделу </a:t>
            </a:r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>
              <a:defRPr sz="2000" b="1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r>
              <a:rPr lang="ru-RU" sz="20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000" b="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количество баллов)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Лидеры по разделу (количество баллов)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Волчанский ГО</c:v>
                </c:pt>
                <c:pt idx="1">
                  <c:v>Малышевский ГО</c:v>
                </c:pt>
                <c:pt idx="2">
                  <c:v>Ивдельский ГО</c:v>
                </c:pt>
                <c:pt idx="3">
                  <c:v>Кировградский ГО</c:v>
                </c:pt>
                <c:pt idx="4">
                  <c:v>Серовский ГО</c:v>
                </c:pt>
                <c:pt idx="5">
                  <c:v>Березовский ГО</c:v>
                </c:pt>
                <c:pt idx="6">
                  <c:v>Белоярский ГО</c:v>
                </c:pt>
                <c:pt idx="7">
                  <c:v>Шалинский ГО</c:v>
                </c:pt>
                <c:pt idx="8">
                  <c:v>Байкаловский МР</c:v>
                </c:pt>
                <c:pt idx="9">
                  <c:v>Туринский ГО</c:v>
                </c:pt>
              </c:strCache>
            </c:strRef>
          </c:cat>
          <c:val>
            <c:numRef>
              <c:f>Лист1!$B$2:$B$11</c:f>
              <c:numCache>
                <c:formatCode>0.00</c:formatCode>
                <c:ptCount val="10"/>
                <c:pt idx="0">
                  <c:v>10.745106</c:v>
                </c:pt>
                <c:pt idx="1">
                  <c:v>10.322827</c:v>
                </c:pt>
                <c:pt idx="2">
                  <c:v>10.322827</c:v>
                </c:pt>
                <c:pt idx="3">
                  <c:v>10.159084999999999</c:v>
                </c:pt>
                <c:pt idx="4">
                  <c:v>10.047428999999999</c:v>
                </c:pt>
                <c:pt idx="5">
                  <c:v>9.962826999999999</c:v>
                </c:pt>
                <c:pt idx="6">
                  <c:v>9.959662999999999</c:v>
                </c:pt>
                <c:pt idx="7">
                  <c:v>9.7769150000000007</c:v>
                </c:pt>
                <c:pt idx="8">
                  <c:v>9.5111439999999998</c:v>
                </c:pt>
                <c:pt idx="9">
                  <c:v>9.3904359999999993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5D-4D9C-B5AE-E39B8156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5358640"/>
        <c:axId val="1405351024"/>
      </c:barChart>
      <c:catAx>
        <c:axId val="14053586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5351024"/>
        <c:crosses val="autoZero"/>
        <c:auto val="1"/>
        <c:lblAlgn val="ctr"/>
        <c:lblOffset val="100"/>
        <c:noMultiLvlLbl val="0"/>
      </c:catAx>
      <c:valAx>
        <c:axId val="1405351024"/>
        <c:scaling>
          <c:orientation val="minMax"/>
          <c:min val="0"/>
        </c:scaling>
        <c:delete val="1"/>
        <c:axPos val="t"/>
        <c:numFmt formatCode="0.00" sourceLinked="1"/>
        <c:majorTickMark val="out"/>
        <c:minorTickMark val="none"/>
        <c:tickLblPos val="nextTo"/>
        <c:crossAx val="1405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r>
              <a:rPr lang="ru-RU" sz="1800" b="1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Оценка деятельности </a:t>
            </a:r>
            <a:r>
              <a:rPr lang="ru-RU" sz="18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инвестиционного уполномоченного, </a:t>
            </a:r>
            <a:r>
              <a:rPr lang="ru-RU" sz="1600" b="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баллы</a:t>
            </a:r>
            <a:endParaRPr lang="ru-RU" sz="1600" b="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оценка деяетельности инвестиционного уполномоченного, балл</c:v>
                </c:pt>
              </c:strCache>
            </c:strRef>
          </c:tx>
          <c:spPr>
            <a:solidFill>
              <a:srgbClr val="954F7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Segoe UI" panose="020B0502040204020203" pitchFamily="34" charset="0"/>
                    <a:ea typeface="Segoe UI Symbol" panose="020B0502040204020203" pitchFamily="34" charset="0"/>
                    <a:cs typeface="Segoe UI" panose="020B0502040204020203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Полевской ГО</c:v>
                </c:pt>
                <c:pt idx="1">
                  <c:v>ГО Верхняя Пышма</c:v>
                </c:pt>
                <c:pt idx="2">
                  <c:v>город Екатеринбург</c:v>
                </c:pt>
                <c:pt idx="3">
                  <c:v>Арамильский ГО</c:v>
                </c:pt>
                <c:pt idx="4">
                  <c:v>Сысертский ГО</c:v>
                </c:pt>
                <c:pt idx="5">
                  <c:v>Каменск-Уральский ГО</c:v>
                </c:pt>
                <c:pt idx="6">
                  <c:v>ГО Первоуральск</c:v>
                </c:pt>
                <c:pt idx="7">
                  <c:v>Березовский ГО</c:v>
                </c:pt>
                <c:pt idx="8">
                  <c:v>МО город Алапаевск</c:v>
                </c:pt>
                <c:pt idx="9">
                  <c:v>Байкаловский МР</c:v>
                </c:pt>
                <c:pt idx="10">
                  <c:v>Качканарский ГО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4.2699999999999996</c:v>
                </c:pt>
                <c:pt idx="1">
                  <c:v>4.2699999999999996</c:v>
                </c:pt>
                <c:pt idx="2">
                  <c:v>4.2300000000000004</c:v>
                </c:pt>
                <c:pt idx="3">
                  <c:v>4.2</c:v>
                </c:pt>
                <c:pt idx="4">
                  <c:v>4.18</c:v>
                </c:pt>
                <c:pt idx="5">
                  <c:v>4.1500000000000004</c:v>
                </c:pt>
                <c:pt idx="6">
                  <c:v>4.1500000000000004</c:v>
                </c:pt>
                <c:pt idx="7">
                  <c:v>4.13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D9-4D0A-AC9D-A4B1F4C0F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05351568"/>
        <c:axId val="1405350480"/>
      </c:barChart>
      <c:catAx>
        <c:axId val="140535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defRPr>
            </a:pPr>
            <a:endParaRPr lang="ru-RU"/>
          </a:p>
        </c:txPr>
        <c:crossAx val="1405350480"/>
        <c:crosses val="autoZero"/>
        <c:auto val="1"/>
        <c:lblAlgn val="ctr"/>
        <c:lblOffset val="100"/>
        <c:noMultiLvlLbl val="0"/>
      </c:catAx>
      <c:valAx>
        <c:axId val="1405350480"/>
        <c:scaling>
          <c:orientation val="minMax"/>
          <c:max val="5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0535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0.48135</cdr:x>
      <cdr:y>0.33406</cdr:y>
    </cdr:from>
    <cdr:to>
      <cdr:x>1</cdr:x>
      <cdr:y>0.47519</cdr:y>
    </cdr:to>
    <cdr:sp macro="" textlink="">
      <cdr:nvSpPr>
        <cdr:cNvPr id="4" name="Овальная выноска 3"/>
        <cdr:cNvSpPr/>
      </cdr:nvSpPr>
      <cdr:spPr>
        <a:xfrm xmlns:a="http://schemas.openxmlformats.org/drawingml/2006/main">
          <a:off x="1150322" y="1349116"/>
          <a:ext cx="1239460" cy="569942"/>
        </a:xfrm>
        <a:prstGeom xmlns:a="http://schemas.openxmlformats.org/drawingml/2006/main" prst="wedgeEllipseCallout">
          <a:avLst>
            <a:gd name="adj1" fmla="val -34775"/>
            <a:gd name="adj2" fmla="val 157534"/>
          </a:avLst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548235"/>
              </a:solidFill>
              <a:latin typeface="Segoe UI" panose="020B0502040204020203" pitchFamily="34" charset="0"/>
              <a:cs typeface="Segoe UI" panose="020B0502040204020203" pitchFamily="34" charset="0"/>
            </a:rPr>
            <a:t>- 2,5 дня</a:t>
          </a:r>
          <a:endParaRPr lang="ru-RU" sz="1200" b="1" dirty="0">
            <a:solidFill>
              <a:srgbClr val="548235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0.66809</cdr:x>
      <cdr:y>0.19041</cdr:y>
    </cdr:from>
    <cdr:to>
      <cdr:x>0.67013</cdr:x>
      <cdr:y>0.96776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H="1">
          <a:off x="7179515" y="999759"/>
          <a:ext cx="21908" cy="408152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33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0.68117</cdr:x>
      <cdr:y>0.19426</cdr:y>
    </cdr:from>
    <cdr:to>
      <cdr:x>0.68244</cdr:x>
      <cdr:y>0.96753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H="1">
          <a:off x="7320055" y="1012845"/>
          <a:ext cx="13647" cy="403186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33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0.6894</cdr:x>
      <cdr:y>0.19758</cdr:y>
    </cdr:from>
    <cdr:to>
      <cdr:x>0.6894</cdr:x>
      <cdr:y>0.96758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7408521" y="1031749"/>
          <a:ext cx="1" cy="4020949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33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0.63672</cdr:x>
      <cdr:y>0.16832</cdr:y>
    </cdr:from>
    <cdr:to>
      <cdr:x>0.63861</cdr:x>
      <cdr:y>0.97669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6842383" y="962259"/>
          <a:ext cx="20317" cy="462131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33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0.67367</cdr:x>
      <cdr:y>0.19907</cdr:y>
    </cdr:from>
    <cdr:to>
      <cdr:x>0.67367</cdr:x>
      <cdr:y>0.96691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7239447" y="1018465"/>
          <a:ext cx="0" cy="3928456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33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DB145-7FCB-40BD-9040-2892CBBCD2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5AC39-A77F-4B7F-9005-0A61C6CF57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80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919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3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531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29405" y="5971188"/>
            <a:ext cx="1901250" cy="1068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/>
          <a:srcRect t="23893" r="17912"/>
          <a:stretch/>
        </p:blipFill>
        <p:spPr>
          <a:xfrm>
            <a:off x="7568981" y="-11018"/>
            <a:ext cx="4626691" cy="247441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4"/>
          <a:srcRect l="21919" t="2609"/>
          <a:stretch/>
        </p:blipFill>
        <p:spPr>
          <a:xfrm>
            <a:off x="-11018" y="-11017"/>
            <a:ext cx="1055509" cy="649494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793983" y="243797"/>
            <a:ext cx="2137500" cy="1035000"/>
          </a:xfrm>
          <a:prstGeom prst="rect">
            <a:avLst/>
          </a:prstGeom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630467" y="145321"/>
            <a:ext cx="7499981" cy="1325563"/>
          </a:xfrm>
        </p:spPr>
        <p:txBody>
          <a:bodyPr>
            <a:normAutofit/>
          </a:bodyPr>
          <a:lstStyle>
            <a:lvl1pPr>
              <a:defRPr sz="2800" b="0">
                <a:solidFill>
                  <a:srgbClr val="2AA4DB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188283" y="6356350"/>
            <a:ext cx="2743200" cy="365125"/>
          </a:xfrm>
        </p:spPr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Текст 2"/>
          <p:cNvSpPr>
            <a:spLocks noGrp="1"/>
          </p:cNvSpPr>
          <p:nvPr>
            <p:ph type="body" sz="quarter" idx="10"/>
          </p:nvPr>
        </p:nvSpPr>
        <p:spPr>
          <a:xfrm>
            <a:off x="630238" y="1785938"/>
            <a:ext cx="7500937" cy="10160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Текст 2"/>
          <p:cNvSpPr>
            <a:spLocks noGrp="1"/>
          </p:cNvSpPr>
          <p:nvPr>
            <p:ph type="body" sz="quarter" idx="11"/>
          </p:nvPr>
        </p:nvSpPr>
        <p:spPr>
          <a:xfrm>
            <a:off x="4398411" y="2954804"/>
            <a:ext cx="3732037" cy="373262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2"/>
          <p:cNvSpPr>
            <a:spLocks noGrp="1"/>
          </p:cNvSpPr>
          <p:nvPr>
            <p:ph type="body" sz="quarter" idx="13"/>
          </p:nvPr>
        </p:nvSpPr>
        <p:spPr>
          <a:xfrm>
            <a:off x="630238" y="2954804"/>
            <a:ext cx="3438423" cy="373262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Текст 2"/>
          <p:cNvSpPr>
            <a:spLocks noGrp="1"/>
          </p:cNvSpPr>
          <p:nvPr>
            <p:ph type="body" sz="quarter" idx="14"/>
          </p:nvPr>
        </p:nvSpPr>
        <p:spPr>
          <a:xfrm>
            <a:off x="8258745" y="2954804"/>
            <a:ext cx="3732037" cy="291749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83442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/>
          <a:srcRect r="17619" b="17539"/>
          <a:stretch/>
        </p:blipFill>
        <p:spPr>
          <a:xfrm>
            <a:off x="10629405" y="5971188"/>
            <a:ext cx="1566267" cy="8813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3983" y="243797"/>
            <a:ext cx="2137500" cy="1035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09742" y="-12002785"/>
            <a:ext cx="12383792" cy="13788139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630467" y="145321"/>
            <a:ext cx="7499981" cy="1325563"/>
          </a:xfrm>
        </p:spPr>
        <p:txBody>
          <a:bodyPr>
            <a:normAutofit/>
          </a:bodyPr>
          <a:lstStyle>
            <a:lvl1pPr>
              <a:defRPr sz="2800" b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630238" y="1785938"/>
            <a:ext cx="7500937" cy="10160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2"/>
          <p:cNvSpPr>
            <a:spLocks noGrp="1"/>
          </p:cNvSpPr>
          <p:nvPr>
            <p:ph type="body" sz="quarter" idx="11"/>
          </p:nvPr>
        </p:nvSpPr>
        <p:spPr>
          <a:xfrm>
            <a:off x="4398411" y="2954804"/>
            <a:ext cx="3732037" cy="373262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2"/>
          <p:cNvSpPr>
            <a:spLocks noGrp="1"/>
          </p:cNvSpPr>
          <p:nvPr>
            <p:ph type="body" sz="quarter" idx="12"/>
          </p:nvPr>
        </p:nvSpPr>
        <p:spPr>
          <a:xfrm>
            <a:off x="630238" y="2954804"/>
            <a:ext cx="3438423" cy="373262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2"/>
          <p:cNvSpPr>
            <a:spLocks noGrp="1"/>
          </p:cNvSpPr>
          <p:nvPr>
            <p:ph type="body" sz="quarter" idx="13"/>
          </p:nvPr>
        </p:nvSpPr>
        <p:spPr>
          <a:xfrm>
            <a:off x="8258745" y="2954804"/>
            <a:ext cx="3732037" cy="291749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5"/>
          <p:cNvSpPr>
            <a:spLocks noGrp="1"/>
          </p:cNvSpPr>
          <p:nvPr>
            <p:ph type="sldNum" sz="quarter" idx="14"/>
          </p:nvPr>
        </p:nvSpPr>
        <p:spPr>
          <a:xfrm>
            <a:off x="9188283" y="6356350"/>
            <a:ext cx="2743200" cy="365125"/>
          </a:xfrm>
        </p:spPr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06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492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7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44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16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89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3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32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81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97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62B62-A858-420F-B0C9-014EE6BC77FC}" type="datetimeFigureOut">
              <a:rPr lang="ru-RU" smtClean="0"/>
              <a:t>06.01.2022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8CCDD-E183-4837-A478-24062586E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1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50" r:id="rId13"/>
    <p:sldLayoutId id="214748365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911" y="148018"/>
            <a:ext cx="1506199" cy="232776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4780" y="222658"/>
            <a:ext cx="1080000" cy="708750"/>
          </a:xfrm>
          <a:prstGeom prst="rect">
            <a:avLst/>
          </a:prstGeom>
        </p:spPr>
      </p:pic>
      <p:sp>
        <p:nvSpPr>
          <p:cNvPr id="6" name="Объект 1"/>
          <p:cNvSpPr txBox="1">
            <a:spLocks/>
          </p:cNvSpPr>
          <p:nvPr/>
        </p:nvSpPr>
        <p:spPr>
          <a:xfrm>
            <a:off x="169825" y="1134974"/>
            <a:ext cx="9083904" cy="209730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rgbClr val="2AA4DB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«О результатах рейтинга содействия развитию конкуренции и обеспечения условий для благоприятного инвестиционного климата муниципальных образований, расположенных на территории Свердловской области,</a:t>
            </a:r>
            <a:br>
              <a:rPr lang="ru-RU" sz="3200" dirty="0">
                <a:solidFill>
                  <a:srgbClr val="2AA4DB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</a:br>
            <a:r>
              <a:rPr lang="ru-RU" sz="3200" dirty="0">
                <a:solidFill>
                  <a:srgbClr val="2AA4DB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за 2020 год»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963039" y="3635160"/>
            <a:ext cx="7228961" cy="18601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2A1DA"/>
              </a:buClr>
              <a:buFont typeface="Segoe UI" panose="020B0502040204020203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ru-RU" sz="2200" dirty="0"/>
          </a:p>
          <a:p>
            <a:pPr marL="0" indent="0">
              <a:lnSpc>
                <a:spcPct val="100000"/>
              </a:lnSpc>
              <a:buNone/>
            </a:pPr>
            <a:endParaRPr lang="ru-RU" sz="22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23703" y="5530364"/>
            <a:ext cx="4214044" cy="81935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Министр инвестиций и развития Свердловской области</a:t>
            </a:r>
            <a:r>
              <a:rPr lang="ru-RU" sz="1800" dirty="0">
                <a:solidFill>
                  <a:srgbClr val="2AA4DB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	</a:t>
            </a:r>
            <a:r>
              <a:rPr lang="ru-RU" sz="1400" b="1" dirty="0" smtClean="0">
                <a:solidFill>
                  <a:srgbClr val="954F72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	</a:t>
            </a:r>
            <a:endParaRPr lang="en-US" sz="1400" b="1" dirty="0">
              <a:solidFill>
                <a:srgbClr val="954F72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199701" y="5531516"/>
            <a:ext cx="3179527" cy="8182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Казакова</a:t>
            </a:r>
            <a:br>
              <a:rPr lang="ru-RU" sz="1800" dirty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</a:br>
            <a:r>
              <a:rPr lang="ru-RU" sz="1800" dirty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Виктория Владимировна</a:t>
            </a:r>
            <a:endParaRPr lang="en-US" sz="1800" dirty="0">
              <a:solidFill>
                <a:srgbClr val="954F72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8783239" y="5750256"/>
            <a:ext cx="2977541" cy="3715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24 </a:t>
            </a:r>
            <a:r>
              <a:rPr lang="ru-RU" sz="1800" dirty="0">
                <a:solidFill>
                  <a:srgbClr val="954F72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декабря 2021 года</a:t>
            </a:r>
            <a:endParaRPr lang="en-US" sz="1800" dirty="0">
              <a:solidFill>
                <a:srgbClr val="954F72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0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98711850"/>
              </p:ext>
            </p:extLst>
          </p:nvPr>
        </p:nvGraphicFramePr>
        <p:xfrm>
          <a:off x="473793" y="948284"/>
          <a:ext cx="5814687" cy="412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101" y="144149"/>
            <a:ext cx="8873129" cy="659612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Г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«Поддержка малого и среднего предпринимательства»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445544" y="2859794"/>
            <a:ext cx="5410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	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Segoe UI Semibold" panose="020B0702040204020203" pitchFamily="34" charset="0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98937" y="5448960"/>
            <a:ext cx="11301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Г.1. «Качество организационной, инфраструктурной и информационной поддержки малого предпринимательства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Г.2. «Эффективность финансовой поддержки малого предпринимательства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Г.3. «Эффективность имущественной поддержки субъектов малого и среднего предпринимательства» 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6341626" y="965617"/>
            <a:ext cx="17034" cy="4483343"/>
          </a:xfrm>
          <a:prstGeom prst="line">
            <a:avLst/>
          </a:prstGeom>
          <a:ln w="19050">
            <a:solidFill>
              <a:srgbClr val="954F72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880868" y="1861721"/>
            <a:ext cx="37850" cy="3118643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65958" y="5045385"/>
            <a:ext cx="27149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Среднее </a:t>
            </a:r>
            <a:r>
              <a:rPr lang="ru-RU" sz="1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значение - 43,4%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834" y="6373291"/>
            <a:ext cx="285098" cy="32582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264" y="5988816"/>
            <a:ext cx="285098" cy="32582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03" y="5383939"/>
            <a:ext cx="285098" cy="325826"/>
          </a:xfrm>
          <a:prstGeom prst="rect">
            <a:avLst/>
          </a:prstGeom>
        </p:spPr>
      </p:pic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711465136"/>
              </p:ext>
            </p:extLst>
          </p:nvPr>
        </p:nvGraphicFramePr>
        <p:xfrm>
          <a:off x="6379476" y="1131097"/>
          <a:ext cx="5227092" cy="3976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137779" y="5073161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Среднее </a:t>
            </a:r>
            <a:r>
              <a:rPr lang="ru-RU" sz="1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значение – 21,9%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9403307" y="1678675"/>
            <a:ext cx="20472" cy="3323359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3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110957"/>
            <a:ext cx="8873129" cy="74248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Д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«Развитие конкуренции»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97696216"/>
              </p:ext>
            </p:extLst>
          </p:nvPr>
        </p:nvGraphicFramePr>
        <p:xfrm>
          <a:off x="650238" y="743711"/>
          <a:ext cx="10746308" cy="5716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64714" y="6291265"/>
            <a:ext cx="23984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11,09 </a:t>
            </a:r>
          </a:p>
        </p:txBody>
      </p:sp>
    </p:spTree>
    <p:extLst>
      <p:ext uri="{BB962C8B-B14F-4D97-AF65-F5344CB8AC3E}">
        <p14:creationId xmlns:p14="http://schemas.microsoft.com/office/powerpoint/2010/main" val="104286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110957"/>
            <a:ext cx="8873129" cy="1067868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Е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«Результирующие показатели деятельности органов местного самоуправления по созданию благоприятного инвестиционного климата»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26063685"/>
              </p:ext>
            </p:extLst>
          </p:nvPr>
        </p:nvGraphicFramePr>
        <p:xfrm>
          <a:off x="670953" y="1178825"/>
          <a:ext cx="10746308" cy="5116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686714" y="6125746"/>
            <a:ext cx="2223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5,32</a:t>
            </a:r>
          </a:p>
        </p:txBody>
      </p:sp>
    </p:spTree>
    <p:extLst>
      <p:ext uri="{BB962C8B-B14F-4D97-AF65-F5344CB8AC3E}">
        <p14:creationId xmlns:p14="http://schemas.microsoft.com/office/powerpoint/2010/main" val="73262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0"/>
            <a:ext cx="9878101" cy="10678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Итоги муниципального инвестиционного рейтинга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за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2020 год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900520"/>
              </p:ext>
            </p:extLst>
          </p:nvPr>
        </p:nvGraphicFramePr>
        <p:xfrm>
          <a:off x="614149" y="1067868"/>
          <a:ext cx="8871046" cy="537419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921936">
                  <a:extLst>
                    <a:ext uri="{9D8B030D-6E8A-4147-A177-3AD203B41FA5}">
                      <a16:colId xmlns:a16="http://schemas.microsoft.com/office/drawing/2014/main" xmlns="" val="2186808760"/>
                    </a:ext>
                  </a:extLst>
                </a:gridCol>
                <a:gridCol w="1272072">
                  <a:extLst>
                    <a:ext uri="{9D8B030D-6E8A-4147-A177-3AD203B41FA5}">
                      <a16:colId xmlns:a16="http://schemas.microsoft.com/office/drawing/2014/main" xmlns="" val="1142552707"/>
                    </a:ext>
                  </a:extLst>
                </a:gridCol>
                <a:gridCol w="1561479">
                  <a:extLst>
                    <a:ext uri="{9D8B030D-6E8A-4147-A177-3AD203B41FA5}">
                      <a16:colId xmlns:a16="http://schemas.microsoft.com/office/drawing/2014/main" xmlns="" val="92170033"/>
                    </a:ext>
                  </a:extLst>
                </a:gridCol>
                <a:gridCol w="2115559">
                  <a:extLst>
                    <a:ext uri="{9D8B030D-6E8A-4147-A177-3AD203B41FA5}">
                      <a16:colId xmlns:a16="http://schemas.microsoft.com/office/drawing/2014/main" xmlns="" val="3615530574"/>
                    </a:ext>
                  </a:extLst>
                </a:gridCol>
              </a:tblGrid>
              <a:tr h="93835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Наименование муниципального образования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Место</a:t>
                      </a:r>
                      <a:b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в рейтинге 2020 года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Место</a:t>
                      </a:r>
                      <a:b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в рейтинге 2019 года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Динамика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по сравнению</a:t>
                      </a:r>
                      <a:b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с рейтингом</a:t>
                      </a:r>
                    </a:p>
                    <a:p>
                      <a:pPr algn="ctr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2019 года</a:t>
                      </a:r>
                      <a:endParaRPr lang="ru-RU" sz="160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27950560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ородской </a:t>
                      </a: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округ Красноуральск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</a:t>
                      </a:r>
                      <a:r>
                        <a:rPr lang="ru-RU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539336201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Березовский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986682064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Новоуральский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-2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944221450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Невьянский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-2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87803454"/>
                  </a:ext>
                </a:extLst>
              </a:tr>
              <a:tr h="3744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Верхнесалдинский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-1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4099458222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Качканарский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+5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873640038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 </a:t>
                      </a: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Нижний Тагил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+5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6793029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Волчанский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+2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14235563"/>
                  </a:ext>
                </a:extLst>
              </a:tr>
              <a:tr h="3744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ородской </a:t>
                      </a: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округ Краснотурьинск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-3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209437483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Белоярский городской округ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-3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855590524"/>
                  </a:ext>
                </a:extLst>
              </a:tr>
              <a:tr h="3415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ородской </a:t>
                      </a: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округ «город Ирбит»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44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+33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682477573"/>
                  </a:ext>
                </a:extLst>
              </a:tr>
              <a:tr h="55396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Муниципальное </a:t>
                      </a:r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образование </a:t>
                      </a:r>
                      <a:endParaRPr lang="ru-RU" sz="1800" b="0" kern="1200" dirty="0" smtClean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«город Екатеринбург»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37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+25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65838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7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55030"/>
            <a:ext cx="8441080" cy="106786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Потенциальные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точки роста для повышения эффективности деятельности органов местного самоуправления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муниципальных образований</a:t>
            </a:r>
            <a:endParaRPr lang="ru-RU" sz="2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714518"/>
            <a:ext cx="1096370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Формирование </a:t>
            </a: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перечней</a:t>
            </a:r>
            <a:r>
              <a:rPr lang="ru-RU" sz="20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инвестиционных </a:t>
            </a:r>
            <a:r>
              <a:rPr lang="ru-RU" sz="2400" b="1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проектов</a:t>
            </a:r>
            <a:r>
              <a:rPr lang="ru-RU" sz="24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;</a:t>
            </a:r>
          </a:p>
          <a:p>
            <a:endParaRPr lang="ru-RU" sz="2400" b="1" dirty="0" smtClean="0">
              <a:solidFill>
                <a:srgbClr val="00206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Заключение инвестиционных соглашений с инвесторами</a:t>
            </a:r>
            <a:r>
              <a:rPr lang="ru-RU" sz="24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endParaRPr lang="ru-RU" sz="1400" dirty="0">
              <a:solidFill>
                <a:srgbClr val="00206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Оформление </a:t>
            </a: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границ муниципального образования</a:t>
            </a:r>
            <a:r>
              <a:rPr lang="ru-RU" sz="20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,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территориальных зон и внесение сведений о них в ЕГРН</a:t>
            </a:r>
            <a:r>
              <a:rPr lang="ru-RU" sz="20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endParaRPr lang="ru-RU" sz="1400" dirty="0">
              <a:solidFill>
                <a:srgbClr val="00206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Внедрение </a:t>
            </a:r>
            <a:r>
              <a:rPr lang="ru-RU" sz="2400" b="1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лучших практик</a:t>
            </a:r>
            <a:r>
              <a:rPr lang="ru-RU" sz="24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по содействию развития конкуренции и обеспечению условий для благоприятного инвестиционного климата </a:t>
            </a:r>
            <a:r>
              <a:rPr lang="ru-RU" sz="20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муниципальных 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образований, </a:t>
            </a:r>
            <a:r>
              <a:rPr lang="ru-RU" sz="20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       в 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том числе </a:t>
            </a:r>
            <a:r>
              <a:rPr lang="ru-RU" sz="20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формирование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тиражирование и </a:t>
            </a:r>
            <a:r>
              <a:rPr lang="ru-RU" sz="2000" dirty="0">
                <a:solidFill>
                  <a:srgbClr val="00206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размещение лучших практик на платформе «Смартека»</a:t>
            </a:r>
          </a:p>
        </p:txBody>
      </p:sp>
    </p:spTree>
    <p:extLst>
      <p:ext uri="{BB962C8B-B14F-4D97-AF65-F5344CB8AC3E}">
        <p14:creationId xmlns:p14="http://schemas.microsoft.com/office/powerpoint/2010/main" val="325532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145" y="78760"/>
            <a:ext cx="8873129" cy="72593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Инвестиции в Свердловской области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898989"/>
            <a:ext cx="9491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 hangingPunct="0">
              <a:spcAft>
                <a:spcPts val="0"/>
              </a:spcAft>
              <a:tabLst>
                <a:tab pos="810260" algn="l"/>
              </a:tabLst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Объем инвестиций по итогам 9 месяцев 2021 года – 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229,5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 млрд. рублей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109391119"/>
              </p:ext>
            </p:extLst>
          </p:nvPr>
        </p:nvGraphicFramePr>
        <p:xfrm>
          <a:off x="340333" y="2480137"/>
          <a:ext cx="4876784" cy="4417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159117"/>
              </p:ext>
            </p:extLst>
          </p:nvPr>
        </p:nvGraphicFramePr>
        <p:xfrm>
          <a:off x="5562667" y="2435120"/>
          <a:ext cx="6456555" cy="321600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467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1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983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3907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Наименование муниципального образования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Срок реализации 2021-2024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5126975"/>
                  </a:ext>
                </a:extLst>
              </a:tr>
              <a:tr h="480242"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количество</a:t>
                      </a:r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сумма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3907">
                <a:tc>
                  <a:txBody>
                    <a:bodyPr/>
                    <a:lstStyle/>
                    <a:p>
                      <a:pPr algn="just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 </a:t>
                      </a: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Екатеринбург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463,62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3907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 </a:t>
                      </a: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Нижний Тагил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72,2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01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ородской </a:t>
                      </a: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округ Верхняя Пышма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19,86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01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Качканарский городской округ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8,61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01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г</a:t>
                      </a:r>
                      <a:r>
                        <a:rPr lang="ru-RU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ородской </a:t>
                      </a: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округ Краснотурьинск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6,04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389892" y="5816107"/>
            <a:ext cx="6101524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аза инвестиционных проектов содержит 669 проектов  </a:t>
            </a:r>
            <a:endParaRPr lang="ru-RU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89891" y="1533693"/>
            <a:ext cx="68021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Муниципальные образования – </a:t>
            </a: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лидеры по формированию базы инвестиционных проектов </a:t>
            </a:r>
            <a:endParaRPr lang="ru-RU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5389892" y="1597230"/>
            <a:ext cx="0" cy="4891786"/>
          </a:xfrm>
          <a:prstGeom prst="line">
            <a:avLst/>
          </a:prstGeom>
          <a:ln w="9525">
            <a:solidFill>
              <a:srgbClr val="954F72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28625" y="1597230"/>
            <a:ext cx="4961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Структура объема инвестиций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2020 год (млрд. рублей)</a:t>
            </a:r>
            <a:endParaRPr lang="ru-RU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97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552" y="169912"/>
            <a:ext cx="8873129" cy="65961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А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«Регуляторная среда»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29764" y="5576240"/>
            <a:ext cx="117034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Фактор А.1. «Эффективность процедур по выдаче разрешений на строительство»;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</a:t>
            </a: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А.2. «Эффективность процедур по подключению к сетям теплоснабжения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А.3. «Эффективность процедур по подключению к сетям водоснабжения и водоотведения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</a:t>
            </a:r>
            <a:r>
              <a:rPr lang="ru-RU" sz="1400" dirty="0" smtClean="0">
                <a:solidFill>
                  <a:srgbClr val="0070C0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	</a:t>
            </a:r>
            <a:endParaRPr lang="ru-RU" sz="1400" dirty="0">
              <a:solidFill>
                <a:srgbClr val="0070C0"/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834" y="6409583"/>
            <a:ext cx="285098" cy="325826"/>
          </a:xfrm>
          <a:prstGeom prst="rect">
            <a:avLst/>
          </a:prstGeom>
        </p:spPr>
      </p:pic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683338296"/>
              </p:ext>
            </p:extLst>
          </p:nvPr>
        </p:nvGraphicFramePr>
        <p:xfrm>
          <a:off x="154016" y="1655354"/>
          <a:ext cx="2389782" cy="4016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063202850"/>
              </p:ext>
            </p:extLst>
          </p:nvPr>
        </p:nvGraphicFramePr>
        <p:xfrm>
          <a:off x="2116245" y="1773433"/>
          <a:ext cx="2257118" cy="392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090300155"/>
              </p:ext>
            </p:extLst>
          </p:nvPr>
        </p:nvGraphicFramePr>
        <p:xfrm>
          <a:off x="3933056" y="1773433"/>
          <a:ext cx="2009152" cy="392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623293" y="1009091"/>
            <a:ext cx="3507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Сроки предоставления услуг,</a:t>
            </a:r>
            <a:br>
              <a:rPr lang="ru-RU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</a:br>
            <a:r>
              <a:rPr lang="ru-RU" sz="140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дни (среднее по области)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542496" y="1042342"/>
            <a:ext cx="5197424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Оценка удовлетворенности </a:t>
            </a:r>
            <a:endParaRPr lang="ru-RU" sz="1600" b="1" dirty="0" smtClean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процедурой получения услуги</a:t>
            </a:r>
            <a:r>
              <a:rPr lang="ru-RU" b="1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ctr">
              <a:lnSpc>
                <a:spcPct val="85000"/>
              </a:lnSpc>
            </a:pPr>
            <a:r>
              <a:rPr lang="ru-RU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ru-RU" sz="120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средний балл </a:t>
            </a:r>
            <a:r>
              <a:rPr lang="ru-RU" sz="1200" dirty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по </a:t>
            </a:r>
            <a:r>
              <a:rPr lang="ru-RU" sz="1200" dirty="0" smtClean="0">
                <a:solidFill>
                  <a:srgbClr val="00206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области)</a:t>
            </a:r>
            <a:endParaRPr lang="ru-RU" sz="1200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2302574773"/>
              </p:ext>
            </p:extLst>
          </p:nvPr>
        </p:nvGraphicFramePr>
        <p:xfrm>
          <a:off x="6069633" y="1711327"/>
          <a:ext cx="1800000" cy="3982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1853455086"/>
              </p:ext>
            </p:extLst>
          </p:nvPr>
        </p:nvGraphicFramePr>
        <p:xfrm>
          <a:off x="7745682" y="1773433"/>
          <a:ext cx="2475833" cy="392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3" name="Диаграмма 32"/>
          <p:cNvGraphicFramePr/>
          <p:nvPr>
            <p:extLst>
              <p:ext uri="{D42A27DB-BD31-4B8C-83A1-F6EECF244321}">
                <p14:modId xmlns:p14="http://schemas.microsoft.com/office/powerpoint/2010/main" val="2248624862"/>
              </p:ext>
            </p:extLst>
          </p:nvPr>
        </p:nvGraphicFramePr>
        <p:xfrm>
          <a:off x="9802027" y="1699737"/>
          <a:ext cx="2488112" cy="4001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 flipH="1" flipV="1">
            <a:off x="6088604" y="1025360"/>
            <a:ext cx="22731" cy="4597784"/>
          </a:xfrm>
          <a:prstGeom prst="line">
            <a:avLst/>
          </a:prstGeom>
          <a:ln w="12700">
            <a:solidFill>
              <a:srgbClr val="954F72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" name="Рисунок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13" y="6022269"/>
            <a:ext cx="285098" cy="325826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03" y="5712599"/>
            <a:ext cx="285098" cy="325826"/>
          </a:xfrm>
          <a:prstGeom prst="rect">
            <a:avLst/>
          </a:prstGeom>
        </p:spPr>
      </p:pic>
      <p:cxnSp>
        <p:nvCxnSpPr>
          <p:cNvPr id="53" name="Соединительная линия уступом 52"/>
          <p:cNvCxnSpPr/>
          <p:nvPr/>
        </p:nvCxnSpPr>
        <p:spPr>
          <a:xfrm>
            <a:off x="4548736" y="3571875"/>
            <a:ext cx="4214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ьная выноска 24"/>
          <p:cNvSpPr/>
          <p:nvPr/>
        </p:nvSpPr>
        <p:spPr>
          <a:xfrm>
            <a:off x="3233730" y="2982049"/>
            <a:ext cx="1119202" cy="710700"/>
          </a:xfrm>
          <a:prstGeom prst="wedgeEllipseCallout">
            <a:avLst>
              <a:gd name="adj1" fmla="val -33057"/>
              <a:gd name="adj2" fmla="val 12123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54823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3,7 раза меньше</a:t>
            </a:r>
            <a:endParaRPr lang="ru-RU" sz="1200" b="1" dirty="0">
              <a:solidFill>
                <a:srgbClr val="54823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Овальная выноска 25"/>
          <p:cNvSpPr/>
          <p:nvPr/>
        </p:nvSpPr>
        <p:spPr>
          <a:xfrm>
            <a:off x="4926380" y="3021115"/>
            <a:ext cx="1134923" cy="813619"/>
          </a:xfrm>
          <a:prstGeom prst="wedgeEllipseCallout">
            <a:avLst>
              <a:gd name="adj1" fmla="val -32397"/>
              <a:gd name="adj2" fmla="val 11761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54823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3 раза меньше</a:t>
            </a:r>
            <a:endParaRPr lang="ru-RU" sz="1200" b="1" dirty="0">
              <a:solidFill>
                <a:srgbClr val="54823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Овальная выноска 27"/>
          <p:cNvSpPr/>
          <p:nvPr/>
        </p:nvSpPr>
        <p:spPr>
          <a:xfrm>
            <a:off x="7590206" y="2275498"/>
            <a:ext cx="991710" cy="545691"/>
          </a:xfrm>
          <a:prstGeom prst="wedgeEllipseCallout">
            <a:avLst>
              <a:gd name="adj1" fmla="val 100659"/>
              <a:gd name="adj2" fmla="val 5882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54823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+ 0,11 балла</a:t>
            </a:r>
            <a:endParaRPr lang="ru-RU" sz="1200" b="1" dirty="0">
              <a:solidFill>
                <a:srgbClr val="54823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Овальная выноска 28"/>
          <p:cNvSpPr/>
          <p:nvPr/>
        </p:nvSpPr>
        <p:spPr>
          <a:xfrm>
            <a:off x="9483653" y="2180365"/>
            <a:ext cx="990807" cy="469661"/>
          </a:xfrm>
          <a:prstGeom prst="wedgeEllipseCallout">
            <a:avLst>
              <a:gd name="adj1" fmla="val 121125"/>
              <a:gd name="adj2" fmla="val 361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54823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+ 0,31 балла</a:t>
            </a:r>
            <a:endParaRPr lang="ru-RU" sz="1200" b="1" dirty="0">
              <a:solidFill>
                <a:srgbClr val="548235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91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12136021"/>
              </p:ext>
            </p:extLst>
          </p:nvPr>
        </p:nvGraphicFramePr>
        <p:xfrm>
          <a:off x="650238" y="1178825"/>
          <a:ext cx="10746308" cy="4973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110957"/>
            <a:ext cx="8873129" cy="10678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А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«Регуляторная среда»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455391" y="2183642"/>
            <a:ext cx="4960" cy="38735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19292" y="6152766"/>
            <a:ext cx="2223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5,86</a:t>
            </a:r>
          </a:p>
        </p:txBody>
      </p:sp>
    </p:spTree>
    <p:extLst>
      <p:ext uri="{BB962C8B-B14F-4D97-AF65-F5344CB8AC3E}">
        <p14:creationId xmlns:p14="http://schemas.microsoft.com/office/powerpoint/2010/main" val="354994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552" y="160610"/>
            <a:ext cx="8873129" cy="65961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Б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«Институты для бизнеса»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445544" y="2859794"/>
            <a:ext cx="5410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	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Segoe UI Semibold" panose="020B0702040204020203" pitchFamily="34" charset="0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9980" y="5508703"/>
            <a:ext cx="11703405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Б.1. «Эффективность системы взаимодействия органов местного самоуправления и инвесторов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Б.2. «Эффективность работы организационных механизмов поддержки бизнеса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Б.3. «Качество информационной поддержки инвесторов и бизнеса»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	</a:t>
            </a:r>
            <a:endParaRPr lang="ru-RU" sz="1400" dirty="0">
              <a:solidFill>
                <a:srgbClr val="0070C0"/>
              </a:solidFill>
              <a:latin typeface="Segoe UI Semibold" panose="020B0702040204020203" pitchFamily="34" charset="0"/>
              <a:ea typeface="+mj-ea"/>
              <a:cs typeface="Segoe UI Semibold" panose="020B0702040204020203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V="1">
            <a:off x="6239752" y="996711"/>
            <a:ext cx="0" cy="4582885"/>
          </a:xfrm>
          <a:prstGeom prst="line">
            <a:avLst/>
          </a:prstGeom>
          <a:ln w="12700">
            <a:solidFill>
              <a:srgbClr val="954F72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44413356"/>
              </p:ext>
            </p:extLst>
          </p:nvPr>
        </p:nvGraphicFramePr>
        <p:xfrm>
          <a:off x="346113" y="996278"/>
          <a:ext cx="5604635" cy="4129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4819045" y="2142699"/>
            <a:ext cx="0" cy="2849648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585227227"/>
              </p:ext>
            </p:extLst>
          </p:nvPr>
        </p:nvGraphicFramePr>
        <p:xfrm>
          <a:off x="6229348" y="1223988"/>
          <a:ext cx="5757176" cy="3939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596049" y="5204110"/>
            <a:ext cx="2092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3,45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44234" y="5226413"/>
            <a:ext cx="2092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3,45</a:t>
            </a: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834" y="6271307"/>
            <a:ext cx="285098" cy="325826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113" y="5889266"/>
            <a:ext cx="285098" cy="325826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003" y="5579596"/>
            <a:ext cx="285098" cy="325826"/>
          </a:xfrm>
          <a:prstGeom prst="rect">
            <a:avLst/>
          </a:prstGeom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11013743" y="2142699"/>
            <a:ext cx="3660" cy="2921451"/>
          </a:xfrm>
          <a:prstGeom prst="line">
            <a:avLst/>
          </a:prstGeom>
          <a:ln w="1905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33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38" y="0"/>
            <a:ext cx="8873129" cy="90220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Б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«Институты для бизнеса»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27322409"/>
              </p:ext>
            </p:extLst>
          </p:nvPr>
        </p:nvGraphicFramePr>
        <p:xfrm>
          <a:off x="650238" y="902208"/>
          <a:ext cx="10746308" cy="525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606067" y="5983490"/>
            <a:ext cx="2223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5,40</a:t>
            </a:r>
          </a:p>
        </p:txBody>
      </p:sp>
    </p:spTree>
    <p:extLst>
      <p:ext uri="{BB962C8B-B14F-4D97-AF65-F5344CB8AC3E}">
        <p14:creationId xmlns:p14="http://schemas.microsoft.com/office/powerpoint/2010/main" val="394155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884" y="292079"/>
            <a:ext cx="8873129" cy="659612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«Доступность и качество инфраструктуры </a:t>
            </a:r>
            <a:b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для бизнеса»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445544" y="2859794"/>
            <a:ext cx="5410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rPr>
              <a:t>	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Segoe UI Semibold" panose="020B0702040204020203" pitchFamily="34" charset="0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31211" y="5303084"/>
            <a:ext cx="117034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В.1. «Доступность земельных ресурсов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В.2. «Качество и доступность финансовых и имущественных ресурсов</a:t>
            </a:r>
            <a:r>
              <a:rPr lang="ru-RU" sz="1600" dirty="0" smtClean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»;</a:t>
            </a:r>
            <a:endParaRPr lang="ru-RU" sz="1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Фактор В.3 «Качество и доступность трудовых ресурсов» 	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6354623" y="1010542"/>
            <a:ext cx="33985" cy="4292542"/>
          </a:xfrm>
          <a:prstGeom prst="line">
            <a:avLst/>
          </a:prstGeom>
          <a:ln w="12700">
            <a:solidFill>
              <a:srgbClr val="954F72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77362"/>
              </p:ext>
            </p:extLst>
          </p:nvPr>
        </p:nvGraphicFramePr>
        <p:xfrm>
          <a:off x="463170" y="1645717"/>
          <a:ext cx="5527162" cy="3352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437002">
                  <a:extLst>
                    <a:ext uri="{9D8B030D-6E8A-4147-A177-3AD203B41FA5}">
                      <a16:colId xmlns:a16="http://schemas.microsoft.com/office/drawing/2014/main" xmlns="" val="2705673280"/>
                    </a:ext>
                  </a:extLst>
                </a:gridCol>
                <a:gridCol w="1379220">
                  <a:extLst>
                    <a:ext uri="{9D8B030D-6E8A-4147-A177-3AD203B41FA5}">
                      <a16:colId xmlns:a16="http://schemas.microsoft.com/office/drawing/2014/main" xmlns="" val="2550671054"/>
                    </a:ext>
                  </a:extLst>
                </a:gridCol>
                <a:gridCol w="1710940">
                  <a:extLst>
                    <a:ext uri="{9D8B030D-6E8A-4147-A177-3AD203B41FA5}">
                      <a16:colId xmlns:a16="http://schemas.microsoft.com/office/drawing/2014/main" xmlns="" val="3935121259"/>
                    </a:ext>
                  </a:extLst>
                </a:gridCol>
              </a:tblGrid>
              <a:tr h="538008">
                <a:tc row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Наименование муниципального образования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База инвестиционных площадок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84255781"/>
                  </a:ext>
                </a:extLst>
              </a:tr>
              <a:tr h="759541"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ru-RU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ea typeface="+mj-ea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количество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количество хозяйствующих субъектов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1188779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городской</a:t>
                      </a:r>
                      <a:r>
                        <a:rPr lang="ru-RU" sz="1600" b="0" kern="1200" baseline="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округ </a:t>
                      </a:r>
                      <a:r>
                        <a:rPr lang="ru-RU" sz="1600" b="0" kern="1200" dirty="0" err="1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Рефтинский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53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452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81020067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Тавдинский </a:t>
                      </a: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городской</a:t>
                      </a:r>
                      <a:r>
                        <a:rPr lang="ru-RU" sz="1600" b="0" kern="1200" baseline="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округ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97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1034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30447813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ru-RU" sz="1600" b="0" kern="1200" dirty="0" err="1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Тугулымский</a:t>
                      </a: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городской</a:t>
                      </a:r>
                      <a:r>
                        <a:rPr lang="ru-RU" sz="1600" b="0" kern="1200" baseline="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округ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26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343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19333878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Верхнесалдинский </a:t>
                      </a: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городской</a:t>
                      </a:r>
                      <a:r>
                        <a:rPr lang="ru-RU" sz="1600" b="0" kern="1200" baseline="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округ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68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b="0" kern="1200" dirty="0" smtClean="0">
                          <a:solidFill>
                            <a:srgbClr val="002060"/>
                          </a:solidFill>
                          <a:latin typeface="Segoe UI" panose="020B0502040204020203" pitchFamily="34" charset="0"/>
                          <a:ea typeface="+mj-ea"/>
                          <a:cs typeface="Segoe UI" panose="020B0502040204020203" pitchFamily="34" charset="0"/>
                        </a:rPr>
                        <a:t>1310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Segoe UI" panose="020B0502040204020203" pitchFamily="34" charset="0"/>
                        <a:ea typeface="+mj-ea"/>
                        <a:cs typeface="Segoe UI" panose="020B0502040204020203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836771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36000" y="1645718"/>
            <a:ext cx="54400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Муниципальные преференции городского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округа Красноуральск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: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отсрочка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внесения платежей по договорам аренды и на установку и эксплуатацию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рекламных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конструкций;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перенос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срока уплаты авансовых платежей по земельному налогу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;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- снижение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ставки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ЕНВД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  <a:p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621" y="6078321"/>
            <a:ext cx="285098" cy="32582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13" y="5709456"/>
            <a:ext cx="285098" cy="32582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03" y="5343357"/>
            <a:ext cx="285098" cy="32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62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110957"/>
            <a:ext cx="8873129" cy="10678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«Доступность и качество инфраструктуры </a:t>
            </a:r>
            <a:b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для бизнеса»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99614016"/>
              </p:ext>
            </p:extLst>
          </p:nvPr>
        </p:nvGraphicFramePr>
        <p:xfrm>
          <a:off x="650238" y="938785"/>
          <a:ext cx="10746308" cy="521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32073" y="5983490"/>
            <a:ext cx="2223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8,38</a:t>
            </a:r>
          </a:p>
        </p:txBody>
      </p:sp>
    </p:spTree>
    <p:extLst>
      <p:ext uri="{BB962C8B-B14F-4D97-AF65-F5344CB8AC3E}">
        <p14:creationId xmlns:p14="http://schemas.microsoft.com/office/powerpoint/2010/main" val="13462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953" y="110957"/>
            <a:ext cx="8873129" cy="10678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Раздел </a:t>
            </a:r>
            <a:r>
              <a:rPr lang="ru-RU" sz="2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Г </a:t>
            </a:r>
            <a:r>
              <a:rPr lang="ru-RU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«Поддержка малого и среднего предпринимательства»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72330797"/>
              </p:ext>
            </p:extLst>
          </p:nvPr>
        </p:nvGraphicFramePr>
        <p:xfrm>
          <a:off x="670953" y="906233"/>
          <a:ext cx="10746308" cy="522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07763" y="5958931"/>
            <a:ext cx="2279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Средний </a:t>
            </a:r>
            <a:r>
              <a:rPr lang="ru-RU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балл – 8,62 </a:t>
            </a:r>
          </a:p>
        </p:txBody>
      </p:sp>
    </p:spTree>
    <p:extLst>
      <p:ext uri="{BB962C8B-B14F-4D97-AF65-F5344CB8AC3E}">
        <p14:creationId xmlns:p14="http://schemas.microsoft.com/office/powerpoint/2010/main" val="308605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4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6&quot;&gt;&lt;elem m_fUsage=&quot;1.97559000000000017927E+00&quot;&gt;&lt;m_msothmcolidx val=&quot;0&quot;/&gt;&lt;m_rgb r=&quot;54&quot; g=&quot;82&quot; b=&quot;35&quot;/&gt;&lt;/elem&gt;&lt;elem m_fUsage=&quot;1.00973789999999996603E+00&quot;&gt;&lt;m_msothmcolidx val=&quot;0&quot;/&gt;&lt;m_rgb r=&quot;A4&quot; g=&quot;E8&quot; b=&quot;59&quot;/&gt;&lt;/elem&gt;&lt;elem m_fUsage=&quot;1.00000000000000000000E+00&quot;&gt;&lt;m_msothmcolidx val=&quot;0&quot;/&gt;&lt;m_rgb r=&quot;B5&quot; g=&quot;83&quot; b=&quot;9C&quot;/&gt;&lt;/elem&gt;&lt;elem m_fUsage=&quot;9.00000000000000022204E-01&quot;&gt;&lt;m_msothmcolidx val=&quot;0&quot;/&gt;&lt;m_rgb r=&quot;DF&quot; g=&quot;C3&quot; b=&quot;D1&quot;/&gt;&lt;/elem&gt;&lt;elem m_fUsage=&quot;8.10000000000000053291E-01&quot;&gt;&lt;m_msothmcolidx val=&quot;0&quot;/&gt;&lt;m_rgb r=&quot;93&quot; g=&quot;51&quot; b=&quot;70&quot;/&gt;&lt;/elem&gt;&lt;elem m_fUsage=&quot;4.30467210000000155556E-01&quot;&gt;&lt;m_msothmcolidx val=&quot;0&quot;/&gt;&lt;m_rgb r=&quot;8C&quot; g=&quot;F2&quot; b=&quot;02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9673</TotalTime>
  <Words>683</Words>
  <Application>Microsoft Office PowerPoint</Application>
  <PresentationFormat>Широкоэкранный</PresentationFormat>
  <Paragraphs>197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Segoe UI</vt:lpstr>
      <vt:lpstr>Segoe UI Semibold</vt:lpstr>
      <vt:lpstr>Segoe UI Symbol</vt:lpstr>
      <vt:lpstr>Тема Office</vt:lpstr>
      <vt:lpstr>Презентация PowerPoint</vt:lpstr>
      <vt:lpstr>Инвестиции в Свердловской области</vt:lpstr>
      <vt:lpstr>Раздел А «Регуляторная среда»</vt:lpstr>
      <vt:lpstr>Раздел А «Регуляторная среда»</vt:lpstr>
      <vt:lpstr>Раздел Б «Институты для бизнеса»</vt:lpstr>
      <vt:lpstr>Раздел Б «Институты для бизнеса»</vt:lpstr>
      <vt:lpstr>Раздел В «Доступность и качество инфраструктуры  для бизнеса»</vt:lpstr>
      <vt:lpstr>Раздел В «Доступность и качество инфраструктуры  для бизнеса»</vt:lpstr>
      <vt:lpstr>Раздел Г «Поддержка малого и среднего предпринимательства»</vt:lpstr>
      <vt:lpstr>Раздел Г «Поддержка малого и среднего предпринимательства»</vt:lpstr>
      <vt:lpstr>Раздел Д «Развитие конкуренции»</vt:lpstr>
      <vt:lpstr>Раздел Е «Результирующие показатели деятельности органов местного самоуправления по созданию благоприятного инвестиционного климата»</vt:lpstr>
      <vt:lpstr>Итоги муниципального инвестиционного рейтинга  за 2020 год</vt:lpstr>
      <vt:lpstr>Потенциальные точки роста для повышения эффективности деятельности органов местного самоуправления муниципальных образований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Кривегина Анастасия Петровна</dc:creator>
  <cp:lastModifiedBy>Windows User</cp:lastModifiedBy>
  <cp:revision>1037</cp:revision>
  <cp:lastPrinted>2021-12-23T12:57:27Z</cp:lastPrinted>
  <dcterms:created xsi:type="dcterms:W3CDTF">2018-12-25T07:25:58Z</dcterms:created>
  <dcterms:modified xsi:type="dcterms:W3CDTF">2022-01-06T09:36:36Z</dcterms:modified>
</cp:coreProperties>
</file>