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09" r:id="rId4"/>
  </p:sldMasterIdLst>
  <p:sldIdLst>
    <p:sldId id="257" r:id="rId5"/>
    <p:sldId id="265" r:id="rId6"/>
    <p:sldId id="259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7F7B5B7-4318-4A6A-933F-6654B8F4669D}">
          <p14:sldIdLst>
            <p14:sldId id="257"/>
          </p14:sldIdLst>
        </p14:section>
        <p14:section name="Раздел без заголовка" id="{7CD530C5-F429-4FBE-8359-A6D0246BA1F5}">
          <p14:sldIdLst>
            <p14:sldId id="265"/>
            <p14:sldId id="259"/>
            <p14:sldId id="264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FF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5199116161616161E-2"/>
          <c:y val="4.5115404040404039E-2"/>
          <c:w val="0.61615643939393938"/>
          <c:h val="0.783332828282828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Лист1!$A$3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3FFF96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1.6035353535353829E-3"/>
                  <c:y val="3.20707070707070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Лист1!$B$2:$C$2</c:f>
              <c:strCache>
                <c:ptCount val="2"/>
                <c:pt idx="0">
                  <c:v>Кол-во</c:v>
                </c:pt>
                <c:pt idx="1">
                  <c:v>%</c:v>
                </c:pt>
              </c:strCache>
            </c:strRef>
          </c:cat>
          <c:val>
            <c:numRef>
              <c:f>Лист1!$B$3:$C$3</c:f>
              <c:numCache>
                <c:formatCode>General</c:formatCode>
                <c:ptCount val="2"/>
                <c:pt idx="0">
                  <c:v>166</c:v>
                </c:pt>
                <c:pt idx="1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7"/>
        <c:axId val="176178944"/>
        <c:axId val="176179504"/>
      </c:barChart>
      <c:barChart>
        <c:barDir val="col"/>
        <c:grouping val="clustered"/>
        <c:varyColors val="0"/>
        <c:ser>
          <c:idx val="1"/>
          <c:order val="1"/>
          <c:tx>
            <c:strRef>
              <c:f>Лист1!$A$4</c:f>
              <c:strCache>
                <c:ptCount val="1"/>
                <c:pt idx="0">
                  <c:v>выполнено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3FFF96"/>
              </a:solidFill>
            </c:spPr>
          </c:dPt>
          <c:dLbls>
            <c:dLbl>
              <c:idx val="0"/>
              <c:layout>
                <c:manualLayout>
                  <c:x val="2.6464646464646464E-4"/>
                  <c:y val="9.119015151515151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61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2626262626262626E-7"/>
                  <c:y val="7.5817171717171714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100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\4\7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Лист1!$B$2:$C$2</c:f>
              <c:strCache>
                <c:ptCount val="2"/>
                <c:pt idx="0">
                  <c:v>Кол-во</c:v>
                </c:pt>
                <c:pt idx="1">
                  <c:v>%</c:v>
                </c:pt>
              </c:strCache>
            </c:strRef>
          </c:cat>
          <c:val>
            <c:numRef>
              <c:f>Лист1!$B$4:$C$4</c:f>
              <c:numCache>
                <c:formatCode>General</c:formatCode>
                <c:ptCount val="2"/>
                <c:pt idx="0">
                  <c:v>157</c:v>
                </c:pt>
                <c:pt idx="1">
                  <c:v>94.6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7"/>
        <c:axId val="176180624"/>
        <c:axId val="176180064"/>
      </c:barChart>
      <c:catAx>
        <c:axId val="1761789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76179504"/>
        <c:crosses val="autoZero"/>
        <c:auto val="1"/>
        <c:lblAlgn val="ctr"/>
        <c:lblOffset val="100"/>
        <c:noMultiLvlLbl val="0"/>
      </c:catAx>
      <c:valAx>
        <c:axId val="176179504"/>
        <c:scaling>
          <c:orientation val="minMax"/>
          <c:max val="47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crossAx val="176178944"/>
        <c:crosses val="autoZero"/>
        <c:crossBetween val="between"/>
        <c:majorUnit val="10"/>
        <c:minorUnit val="2"/>
      </c:valAx>
      <c:valAx>
        <c:axId val="176180064"/>
        <c:scaling>
          <c:orientation val="minMax"/>
          <c:max val="10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crossAx val="176180624"/>
        <c:crosses val="max"/>
        <c:crossBetween val="between"/>
      </c:valAx>
      <c:catAx>
        <c:axId val="1761806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6180064"/>
        <c:crosses val="autoZero"/>
        <c:auto val="1"/>
        <c:lblAlgn val="ctr"/>
        <c:lblOffset val="100"/>
        <c:noMultiLvlLbl val="0"/>
      </c:catAx>
      <c:spPr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spPr>
    <a:solidFill>
      <a:srgbClr val="759AA5">
        <a:alpha val="64000"/>
      </a:srgbClr>
    </a:solidFill>
  </c:spPr>
  <c:txPr>
    <a:bodyPr/>
    <a:lstStyle/>
    <a:p>
      <a:pPr>
        <a:defRPr sz="2400" b="1"/>
      </a:pPr>
      <a:endParaRPr lang="ru-RU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147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344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933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2870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6426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0807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778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193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749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101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299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728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276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709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745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527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271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4BE553B-5BE4-456B-98BD-F3258D70E5D1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7001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  <p:sldLayoutId id="2147483821" r:id="rId12"/>
    <p:sldLayoutId id="2147483822" r:id="rId13"/>
    <p:sldLayoutId id="2147483823" r:id="rId14"/>
    <p:sldLayoutId id="2147483824" r:id="rId15"/>
    <p:sldLayoutId id="2147483825" r:id="rId16"/>
    <p:sldLayoutId id="214748382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196325"/>
            <a:ext cx="6480175" cy="4322763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  <a:ln>
            <a:noFill/>
          </a:ln>
          <a:effectLst/>
          <a:extLst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4995723"/>
          </a:xfrm>
          <a:solidFill>
            <a:schemeClr val="tx1"/>
          </a:solidFill>
          <a:ln>
            <a:solidFill>
              <a:schemeClr val="bg2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Liberation Serif" panose="02020603050405020304" pitchFamily="18" charset="0"/>
              </a:rPr>
              <a:t/>
            </a:r>
            <a:br>
              <a:rPr lang="ru-RU" sz="2800" dirty="0">
                <a:latin typeface="Liberation Serif" panose="02020603050405020304" pitchFamily="18" charset="0"/>
              </a:rPr>
            </a:br>
            <a:r>
              <a:rPr lang="ru-RU" b="1" i="1" dirty="0" smtClean="0">
                <a:solidFill>
                  <a:schemeClr val="bg1"/>
                </a:solidFill>
                <a:latin typeface="Liberation Serif" panose="02020603050405020304" pitchFamily="18" charset="0"/>
              </a:rPr>
              <a:t>ОТЧЕТ О ВЫПОЛНЕНИИ ПЛАНА МЕРОПРИЯТИЙ ПО ПРОТИВОДЕЙСТВИЮ КОРРУПЦИИ В </a:t>
            </a:r>
            <a:r>
              <a:rPr lang="ru-RU" sz="4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r>
              <a:rPr lang="ru-RU" sz="5400" b="1" i="1" dirty="0" smtClean="0">
                <a:solidFill>
                  <a:schemeClr val="bg1"/>
                </a:solidFill>
                <a:latin typeface="Liberation Serif" panose="02020603050405020304" pitchFamily="18" charset="0"/>
              </a:rPr>
              <a:t> </a:t>
            </a:r>
            <a:r>
              <a:rPr lang="ru-RU" b="1" i="1" dirty="0" smtClean="0">
                <a:solidFill>
                  <a:schemeClr val="bg1"/>
                </a:solidFill>
                <a:latin typeface="Liberation Serif" panose="02020603050405020304" pitchFamily="18" charset="0"/>
              </a:rPr>
              <a:t>году</a:t>
            </a:r>
            <a:br>
              <a:rPr lang="ru-RU" b="1" i="1" dirty="0" smtClean="0">
                <a:solidFill>
                  <a:schemeClr val="bg1"/>
                </a:solidFill>
                <a:latin typeface="Liberation Serif" panose="02020603050405020304" pitchFamily="18" charset="0"/>
              </a:rPr>
            </a:br>
            <a:r>
              <a:rPr lang="ru-RU" b="1" i="1" dirty="0">
                <a:solidFill>
                  <a:schemeClr val="bg1"/>
                </a:solidFill>
                <a:latin typeface="Liberation Serif" panose="02020603050405020304" pitchFamily="18" charset="0"/>
              </a:rPr>
              <a:t>В</a:t>
            </a:r>
            <a:r>
              <a:rPr lang="ru-RU" b="1" i="1" dirty="0" smtClean="0">
                <a:solidFill>
                  <a:schemeClr val="bg1"/>
                </a:solidFill>
                <a:latin typeface="Liberation Serif" panose="02020603050405020304" pitchFamily="18" charset="0"/>
              </a:rPr>
              <a:t>ЕРХНЕСАЛДИНСКИЙ ГОРОДСКОЙ ОКРУГ </a:t>
            </a:r>
            <a:r>
              <a:rPr lang="ru-RU" i="1" dirty="0" smtClean="0">
                <a:solidFill>
                  <a:schemeClr val="bg1"/>
                </a:solidFill>
                <a:latin typeface="Liberation Serif" panose="02020603050405020304" pitchFamily="18" charset="0"/>
              </a:rPr>
              <a:t/>
            </a:r>
            <a:br>
              <a:rPr lang="ru-RU" i="1" dirty="0" smtClean="0">
                <a:solidFill>
                  <a:schemeClr val="bg1"/>
                </a:solidFill>
                <a:latin typeface="Liberation Serif" panose="02020603050405020304" pitchFamily="18" charset="0"/>
              </a:rPr>
            </a:br>
            <a:r>
              <a:rPr lang="ru-RU" i="1" dirty="0" smtClean="0">
                <a:solidFill>
                  <a:schemeClr val="bg1"/>
                </a:solidFill>
                <a:latin typeface="Liberation Serif" panose="02020603050405020304" pitchFamily="18" charset="0"/>
              </a:rPr>
              <a:t/>
            </a:r>
            <a:br>
              <a:rPr lang="ru-RU" i="1" dirty="0" smtClean="0">
                <a:solidFill>
                  <a:schemeClr val="bg1"/>
                </a:solidFill>
                <a:latin typeface="Liberation Serif" panose="02020603050405020304" pitchFamily="18" charset="0"/>
              </a:rPr>
            </a:br>
            <a:r>
              <a:rPr lang="ru-RU" sz="1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мероприятий по противодействию коррупции в Верхнесалдинском городском округе на 2021-2024 годы утвержден постановлением администрации Верхнесалдинского городского округа № 3273 от 28.12.2020  «Об утверждении Плана мероприятий по противодействию коррупции в Верхнесалдинском городском округе на 2021-2024 годы» ( в редакции от 08.09.2021 № 2304)</a:t>
            </a:r>
            <a:r>
              <a:rPr lang="ru-RU" dirty="0">
                <a:latin typeface="Liberation Serif" panose="02020603050405020304" pitchFamily="18" charset="0"/>
              </a:rPr>
              <a:t/>
            </a:r>
            <a:br>
              <a:rPr lang="ru-RU" dirty="0">
                <a:latin typeface="Liberation Serif" panose="02020603050405020304" pitchFamily="18" charset="0"/>
              </a:rPr>
            </a:br>
            <a:endParaRPr lang="ru-RU" dirty="0">
              <a:latin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34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i="1" dirty="0" smtClean="0">
                <a:solidFill>
                  <a:schemeClr val="bg1"/>
                </a:solidFill>
              </a:rPr>
              <a:t>Мониторинг хода реализации в Верхнесалдинском городском округе Национального плана противодействия коррупции на 2021-2024 годы осуществляется постоянно. результаты реализации по итогам по 2023 года рассмотрены на заседании комиссии по Координации работы по противодействию коррупции 26 декабря 2023 года (Протокол № 4 от 26.12.2023).</a:t>
            </a:r>
            <a:endParaRPr lang="ru-RU" sz="1400" i="1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87624" y="3356992"/>
            <a:ext cx="7422976" cy="1688976"/>
          </a:xfrm>
        </p:spPr>
        <p:txBody>
          <a:bodyPr/>
          <a:lstStyle/>
          <a:p>
            <a:r>
              <a:rPr lang="ru-RU" i="1" dirty="0" smtClean="0"/>
              <a:t>Своевременная актуализация информации, находящейся в личных делах муниципальных служащих Верхнесалдинского городского округа, проводится в целях предотвращения и урегулирования конфликта интересов.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576391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31836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1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по профессиональному развитию в сфере противодействия коррупции для муниципальных служащих в 2023 году</a:t>
            </a:r>
            <a:r>
              <a:rPr lang="ru-RU" sz="18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18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1)6 муниципальных служащих округа, в должностные обязанности которых входит участие в противодействии коррупции, прошли курсы повышения квалификации по программе «Функции подразделений кадровых служб органов местного самоуправления по профилактике коррупционных и иных правонарушений»;</a:t>
            </a:r>
            <a:br>
              <a:rPr lang="ru-RU" sz="18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6 муниципальных служащих, в должностные обязанности которых входит участие в проведении закупок, товаров, работ, услуг для обеспечения муниципальных нужд, приняли участие в курсах повышения квалификации, направленных на приобретение муниципальными служащими новых знаний и умений в сфере противодействия коррупции</a:t>
            </a:r>
            <a:r>
              <a:rPr lang="ru-RU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3400" y="4221088"/>
            <a:ext cx="7711008" cy="1798712"/>
          </a:xfrm>
        </p:spPr>
        <p:txBody>
          <a:bodyPr>
            <a:noAutofit/>
          </a:bodyPr>
          <a:lstStyle/>
          <a:p>
            <a:pPr algn="ctr"/>
            <a:endParaRPr lang="ru-RU" sz="1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537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</a:pPr>
            <a:r>
              <a:rPr lang="ru-RU" sz="2000" b="1" cap="none" dirty="0" smtClean="0">
                <a:ln>
                  <a:noFill/>
                </a:ln>
                <a:solidFill>
                  <a:srgbClr val="D06F1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cap="none" dirty="0" smtClean="0">
                <a:ln>
                  <a:noFill/>
                </a:ln>
                <a:solidFill>
                  <a:srgbClr val="D06F1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cap="none" dirty="0">
                <a:ln>
                  <a:noFill/>
                </a:ln>
                <a:solidFill>
                  <a:srgbClr val="D06F1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cap="none" dirty="0">
                <a:ln>
                  <a:noFill/>
                </a:ln>
                <a:solidFill>
                  <a:srgbClr val="D06F1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cap="none" dirty="0" smtClean="0">
                <a:ln>
                  <a:noFill/>
                </a:ln>
                <a:solidFill>
                  <a:srgbClr val="D06F1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cap="none" dirty="0" smtClean="0">
                <a:ln>
                  <a:noFill/>
                </a:ln>
                <a:solidFill>
                  <a:srgbClr val="D06F1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cap="none" dirty="0">
                <a:ln>
                  <a:noFill/>
                </a:ln>
                <a:solidFill>
                  <a:srgbClr val="D06F1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cap="none" dirty="0">
                <a:ln>
                  <a:noFill/>
                </a:ln>
                <a:solidFill>
                  <a:srgbClr val="D06F1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cap="none" dirty="0" smtClean="0">
                <a:ln>
                  <a:noFill/>
                </a:ln>
                <a:solidFill>
                  <a:srgbClr val="D06F1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cap="none" dirty="0" smtClean="0">
                <a:ln>
                  <a:noFill/>
                </a:ln>
                <a:solidFill>
                  <a:srgbClr val="D06F1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cap="none" dirty="0">
                <a:ln>
                  <a:noFill/>
                </a:ln>
                <a:solidFill>
                  <a:srgbClr val="D06F1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cap="none" dirty="0">
                <a:ln>
                  <a:noFill/>
                </a:ln>
                <a:solidFill>
                  <a:srgbClr val="D06F1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cap="none" dirty="0" smtClean="0">
                <a:ln>
                  <a:noFill/>
                </a:ln>
                <a:solidFill>
                  <a:srgbClr val="D06F1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cap="none" dirty="0" smtClean="0">
                <a:ln>
                  <a:noFill/>
                </a:ln>
                <a:solidFill>
                  <a:srgbClr val="D06F1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cap="none" dirty="0">
                <a:ln>
                  <a:noFill/>
                </a:ln>
                <a:solidFill>
                  <a:srgbClr val="D06F1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cap="none" dirty="0">
                <a:ln>
                  <a:noFill/>
                </a:ln>
                <a:solidFill>
                  <a:srgbClr val="D06F1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cap="none" dirty="0" smtClean="0">
                <a:ln>
                  <a:noFill/>
                </a:ln>
                <a:solidFill>
                  <a:srgbClr val="D06F1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cap="none" dirty="0" smtClean="0">
                <a:ln>
                  <a:noFill/>
                </a:ln>
                <a:solidFill>
                  <a:srgbClr val="D06F1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cap="none" dirty="0">
                <a:ln>
                  <a:noFill/>
                </a:ln>
                <a:solidFill>
                  <a:srgbClr val="D06F1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cap="none" dirty="0">
                <a:ln>
                  <a:noFill/>
                </a:ln>
                <a:solidFill>
                  <a:srgbClr val="D06F1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cap="none" dirty="0" smtClean="0">
                <a:ln>
                  <a:noFill/>
                </a:ln>
                <a:solidFill>
                  <a:srgbClr val="D06F1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cap="none" dirty="0" smtClean="0">
                <a:ln>
                  <a:noFill/>
                </a:ln>
                <a:solidFill>
                  <a:srgbClr val="D06F1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cap="none" dirty="0">
                <a:ln>
                  <a:noFill/>
                </a:ln>
                <a:solidFill>
                  <a:srgbClr val="D06F1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cap="none" dirty="0">
                <a:ln>
                  <a:noFill/>
                </a:ln>
                <a:solidFill>
                  <a:srgbClr val="D06F1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cap="none" dirty="0" smtClean="0">
                <a:ln>
                  <a:noFill/>
                </a:ln>
                <a:solidFill>
                  <a:srgbClr val="D06F1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cap="none" dirty="0" smtClean="0">
                <a:ln>
                  <a:noFill/>
                </a:ln>
                <a:solidFill>
                  <a:srgbClr val="D06F1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cap="none" dirty="0">
                <a:ln>
                  <a:noFill/>
                </a:ln>
                <a:solidFill>
                  <a:srgbClr val="D06F1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cap="none" dirty="0">
                <a:ln>
                  <a:noFill/>
                </a:ln>
                <a:solidFill>
                  <a:srgbClr val="D06F1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cap="none" dirty="0" smtClean="0">
                <a:ln>
                  <a:noFill/>
                </a:ln>
                <a:solidFill>
                  <a:srgbClr val="D06F1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</a:t>
            </a:r>
            <a:r>
              <a:rPr lang="ru-RU" sz="2000" b="1" cap="none" dirty="0">
                <a:ln>
                  <a:noFill/>
                </a:ln>
                <a:solidFill>
                  <a:srgbClr val="D06F1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нормативного правового обеспечения деятельности по противодействию коррупции:</a:t>
            </a:r>
            <a:br>
              <a:rPr lang="ru-RU" sz="2000" b="1" cap="none" dirty="0">
                <a:ln>
                  <a:noFill/>
                </a:ln>
                <a:solidFill>
                  <a:srgbClr val="D06F1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cap="none" dirty="0" smtClean="0">
                <a:ln>
                  <a:noFill/>
                </a:ln>
                <a:solidFill>
                  <a:srgbClr val="D06F1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cap="none" dirty="0" smtClean="0">
                <a:ln>
                  <a:noFill/>
                </a:ln>
                <a:solidFill>
                  <a:srgbClr val="D06F1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cap="none" dirty="0">
                <a:ln>
                  <a:noFill/>
                </a:ln>
                <a:solidFill>
                  <a:srgbClr val="D06F1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cap="none" dirty="0">
                <a:ln>
                  <a:noFill/>
                </a:ln>
                <a:solidFill>
                  <a:srgbClr val="D06F1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cap="none" dirty="0" smtClean="0">
                <a:ln>
                  <a:noFill/>
                </a:ln>
                <a:solidFill>
                  <a:srgbClr val="D06F1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cap="none" dirty="0" smtClean="0">
                <a:ln>
                  <a:noFill/>
                </a:ln>
                <a:solidFill>
                  <a:srgbClr val="D06F1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cap="none" dirty="0">
                <a:ln>
                  <a:noFill/>
                </a:ln>
                <a:solidFill>
                  <a:srgbClr val="D06F1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cap="none" dirty="0">
                <a:ln>
                  <a:noFill/>
                </a:ln>
                <a:solidFill>
                  <a:srgbClr val="D06F1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cap="none" dirty="0" smtClean="0">
                <a:ln>
                  <a:noFill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 </a:t>
            </a:r>
            <a:r>
              <a:rPr lang="ru-RU" sz="2000" i="1" cap="none" dirty="0">
                <a:ln>
                  <a:noFill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нормативных актов Верхнесалдинского городского округа в сфере противодействия коррупции в целях приведения их в соответствие законодательству Российской Федерации, Свердловской области:</a:t>
            </a:r>
            <a:br>
              <a:rPr lang="ru-RU" sz="2000" i="1" cap="none" dirty="0">
                <a:ln>
                  <a:noFill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cap="none" dirty="0">
                <a:ln>
                  <a:noFill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Вывод: нормативные акты Верхнесалдинского городского округа </a:t>
            </a:r>
            <a:r>
              <a:rPr lang="ru-RU" sz="2000" i="1" cap="none" dirty="0" smtClean="0">
                <a:ln>
                  <a:noFill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соответствуют </a:t>
            </a:r>
            <a:r>
              <a:rPr lang="ru-RU" sz="2000" i="1" cap="none" dirty="0">
                <a:ln>
                  <a:noFill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законодательству Российской Федерации и Свердловской </a:t>
            </a:r>
            <a:r>
              <a:rPr lang="ru-RU" sz="2000" i="1" cap="none" dirty="0" smtClean="0">
                <a:ln>
                  <a:noFill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области.</a:t>
            </a:r>
            <a:r>
              <a:rPr lang="ru-RU" sz="2000" i="1" cap="none" dirty="0">
                <a:ln>
                  <a:noFill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i="1" cap="none" dirty="0">
                <a:ln>
                  <a:noFill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63279" y="4797152"/>
            <a:ext cx="6383552" cy="19050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4988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8004"/>
            <a:ext cx="8435280" cy="612930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План мероприятий по противодействию коррупции на 2021 – 2024 годы, утвержден постановлением администрации Верхнесалдинского городского округа от 28.12.2020 № 3273 «Об утверждении лана мероприятий по противодействию коррупции в Верхнесалдинском городском округе на 2021-2024 годы» (с изменениями Постановление Администрации от 08.09.2021 № 2304)</a:t>
            </a:r>
            <a:br>
              <a:rPr lang="ru-RU" sz="18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реализации положений законодательства Российской Федерации, подпункта «Б» пункта 3 Указа Президента Российской Федерации от 16 августа 2021 года № 478 «О национальном плане противодействия коррупции на 2021 – 2024 годы» и законодательства Свердловской области по вопросам противодействия коррупции, руководствуясь Уставом Верхнесалдинского городского округа,</a:t>
            </a:r>
            <a:b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ПОСТАНОВЛЯЮ:</a:t>
            </a:r>
            <a:b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1.Утвердить План мероприятий по противодействию коррупции в Верхнесалдинском городском округе на 2021- 2024 годы.</a:t>
            </a:r>
            <a:b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2.Ответственным исполнителям Плана мероприятий по противодействию коррупции на 2018-2020 годы (далее-план) обеспечить своевременное выполнение мероприятий и представление докладов (нарастающим итогом) один раз в полугодие в группу по кадровому обеспечению администрации Верхнесалдинского городского округа до 10 июля отчетного периода и 11 января года, следующего за отчетным.</a:t>
            </a:r>
            <a:b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3.Настоящее постановление опубликовать в официальном печатном издании «</a:t>
            </a:r>
            <a:r>
              <a:rPr lang="ru-RU" sz="1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Салдинская</a:t>
            </a: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газета» и разместить на официальном сайте Верхнесалдинского городского округа </a:t>
            </a:r>
            <a:r>
              <a:rPr lang="en-US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www.v-salda.ru.</a:t>
            </a:r>
            <a:br>
              <a:rPr lang="en-US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Настоящее постановление вступает в силу с момента его подписания.</a:t>
            </a:r>
            <a:b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5.Контроль за исполнением настоящего постановления оставляю за собой</a:t>
            </a:r>
            <a:b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Верхнесалдинского городского округа                                                                                                  К.Н. Носков</a:t>
            </a:r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06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057284"/>
              </p:ext>
            </p:extLst>
          </p:nvPr>
        </p:nvGraphicFramePr>
        <p:xfrm>
          <a:off x="323528" y="792881"/>
          <a:ext cx="8640960" cy="6752065"/>
        </p:xfrm>
        <a:graphic>
          <a:graphicData uri="http://schemas.openxmlformats.org/drawingml/2006/table">
            <a:tbl>
              <a:tblPr firstRow="1" firstCol="1" lastRow="1" lastCol="1" bandRow="1" bandCol="1">
                <a:solidFill>
                  <a:schemeClr val="tx1"/>
                </a:solidFill>
              </a:tblPr>
              <a:tblGrid>
                <a:gridCol w="504056"/>
                <a:gridCol w="2989320"/>
                <a:gridCol w="3280764"/>
                <a:gridCol w="1866820"/>
              </a:tblGrid>
              <a:tr h="540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№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п./ п.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Количество запланированных мероприятий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Выполнено мероприятий 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вывод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539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1.</a:t>
                      </a:r>
                      <a:endParaRPr lang="ru-RU" sz="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Раздел</a:t>
                      </a:r>
                      <a:r>
                        <a:rPr lang="ru-RU" sz="8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1. Выполнение Национального плана противодействия коррупции на 2018-2020 годы, утвержденного Указом Президента Российской Федерации от 29 июня 2018 года № 378 «О национальном плане противодействия коррупции на 2018-2020 годы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0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2387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Выполнены в полном объеме в установленные сроки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06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 2.Мероприятия</a:t>
                      </a:r>
                      <a:r>
                        <a:rPr lang="ru-RU" sz="8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по правовому обеспечению противодействия коррупции и повышению результативности антикоррупционной экспертизы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0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Выполнены в полном объеме в установленные сроки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68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3.</a:t>
                      </a:r>
                      <a:endParaRPr lang="ru-RU" sz="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 3. </a:t>
                      </a: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Мероприятия по совершенствованию муниципального управления в целях предупреждения коррупции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0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Выполнены в полном объеме в установленные сроки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68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4.</a:t>
                      </a:r>
                      <a:endParaRPr lang="ru-RU" sz="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</a:t>
                      </a:r>
                      <a:r>
                        <a:rPr lang="ru-RU" sz="8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4 .</a:t>
                      </a: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Организация </a:t>
                      </a: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мониторинга эффективности противодействия коррупции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Выполнены в полном объеме в установленные сроки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984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5.</a:t>
                      </a:r>
                      <a:endParaRPr lang="ru-RU" sz="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 5. Совершенствование работы подразделений</a:t>
                      </a:r>
                      <a:r>
                        <a:rPr lang="ru-RU" sz="8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кадровых служб по профилактике коррупционных и иных правонарушений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0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2387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Выполнены в полном объеме в установленные сроки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54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6.</a:t>
                      </a:r>
                      <a:endParaRPr lang="ru-RU" sz="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 6 . Противодействие коррупции в сфере управления и распоряжения муниципальной собственностью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0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Выполнены в полном объеме в установленные сроки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68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7.</a:t>
                      </a:r>
                      <a:endParaRPr lang="ru-RU" sz="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</a:t>
                      </a:r>
                      <a:r>
                        <a:rPr lang="ru-RU" sz="8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7. Противодействие коррупции в бюджетной сфере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0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Выполнены в полном объеме в установленные сроки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539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8.</a:t>
                      </a:r>
                      <a:endParaRPr lang="ru-RU" sz="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 8. Обеспечение открытости деятельности органов местного самоуправления, обеспечение права граждан на доступ информации о деятельности органов местного самоуправления в сфере противодействия</a:t>
                      </a:r>
                      <a:r>
                        <a:rPr lang="ru-RU" sz="8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коррупции. Антикоррупционное просвещение. Участие институтов гражданского общества в противодействии коррупции.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0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Выполнены в полном объеме в установленные сроки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87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9.</a:t>
                      </a:r>
                      <a:endParaRPr lang="ru-RU" sz="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 9. Организационное обеспечение деятельности по противодействию коррупции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0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2387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Выполнены в полном объеме в установленные сроки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0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10.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Раздел 10. Исполнение мероприятий Национального плана противодействия коррупции на 2021-2024 годы, утвержденного Указом Президента Российской Федерации от 16 августа 2021 года № 478 «О национальном плане противодействия коррупции на 2021-2024 годы»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2387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0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2387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Выполнены в полном объеме, в установленные сроки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59024" y="116632"/>
            <a:ext cx="8784976" cy="57708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05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                                                                            </a:t>
            </a:r>
          </a:p>
          <a:p>
            <a:pPr algn="ctr"/>
            <a:r>
              <a:rPr lang="ru-RU" sz="105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выполнении плана </a:t>
            </a:r>
            <a:r>
              <a:rPr lang="ru-RU" sz="10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по противодействию коррупции</a:t>
            </a:r>
            <a:br>
              <a:rPr lang="ru-RU" sz="10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05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Верхнесалдинском городском округе </a:t>
            </a:r>
            <a:r>
              <a:rPr lang="ru-RU" sz="10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05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2021-2024 </a:t>
            </a:r>
            <a:r>
              <a:rPr lang="ru-RU" sz="10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 </a:t>
            </a:r>
            <a:r>
              <a:rPr lang="ru-RU" sz="105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2023 году</a:t>
            </a:r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val="247105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301208"/>
            <a:ext cx="8496944" cy="104797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Liberation Serif"/>
                <a:ea typeface="Times New Roman"/>
                <a:cs typeface="Times New Roman"/>
              </a:rPr>
              <a:t>Вывод: Из </a:t>
            </a:r>
            <a:r>
              <a:rPr lang="ru-RU" dirty="0" smtClean="0">
                <a:solidFill>
                  <a:srgbClr val="000000"/>
                </a:solidFill>
                <a:latin typeface="Liberation Serif"/>
                <a:ea typeface="Times New Roman"/>
                <a:cs typeface="Times New Roman"/>
              </a:rPr>
              <a:t>61 мероприятия </a:t>
            </a:r>
            <a:r>
              <a:rPr lang="ru-RU" dirty="0">
                <a:solidFill>
                  <a:srgbClr val="000000"/>
                </a:solidFill>
                <a:latin typeface="Liberation Serif"/>
                <a:ea typeface="Times New Roman"/>
                <a:cs typeface="Times New Roman"/>
              </a:rPr>
              <a:t>Плана, запланированных к выполнению </a:t>
            </a:r>
            <a:r>
              <a:rPr lang="ru-RU" dirty="0" smtClean="0">
                <a:solidFill>
                  <a:srgbClr val="000000"/>
                </a:solidFill>
                <a:latin typeface="Liberation Serif"/>
                <a:ea typeface="Times New Roman"/>
                <a:cs typeface="Times New Roman"/>
              </a:rPr>
              <a:t>в 2023 году, </a:t>
            </a:r>
            <a:r>
              <a:rPr lang="ru-RU" dirty="0">
                <a:solidFill>
                  <a:srgbClr val="000000"/>
                </a:solidFill>
                <a:latin typeface="Liberation Serif"/>
                <a:ea typeface="Times New Roman"/>
                <a:cs typeface="Times New Roman"/>
              </a:rPr>
              <a:t>выполнено </a:t>
            </a:r>
            <a:r>
              <a:rPr lang="ru-RU" dirty="0" smtClean="0">
                <a:solidFill>
                  <a:schemeClr val="bg1"/>
                </a:solidFill>
                <a:latin typeface="Liberation Serif"/>
                <a:ea typeface="Times New Roman"/>
                <a:cs typeface="Times New Roman"/>
              </a:rPr>
              <a:t>61</a:t>
            </a:r>
            <a:r>
              <a:rPr lang="ru-RU" dirty="0" smtClean="0">
                <a:solidFill>
                  <a:srgbClr val="000000"/>
                </a:solidFill>
                <a:latin typeface="Liberation Serif"/>
                <a:ea typeface="Times New Roman"/>
                <a:cs typeface="Times New Roman"/>
              </a:rPr>
              <a:t> мероприятие, </a:t>
            </a:r>
            <a:r>
              <a:rPr lang="ru-RU" dirty="0">
                <a:solidFill>
                  <a:srgbClr val="000000"/>
                </a:solidFill>
                <a:latin typeface="Liberation Serif"/>
                <a:ea typeface="Times New Roman"/>
                <a:cs typeface="Times New Roman"/>
              </a:rPr>
              <a:t>из них выполнено в полном объеме в установленные сроки – </a:t>
            </a:r>
            <a:r>
              <a:rPr lang="ru-RU" dirty="0" smtClean="0">
                <a:solidFill>
                  <a:srgbClr val="000000"/>
                </a:solidFill>
                <a:latin typeface="Liberation Serif"/>
                <a:ea typeface="Times New Roman"/>
                <a:cs typeface="Times New Roman"/>
              </a:rPr>
              <a:t>61 мероприятие (100 </a:t>
            </a:r>
            <a:r>
              <a:rPr lang="en-US" dirty="0" smtClean="0">
                <a:solidFill>
                  <a:srgbClr val="000000"/>
                </a:solidFill>
                <a:latin typeface="Liberation Serif"/>
                <a:ea typeface="Times New Roman"/>
                <a:cs typeface="Times New Roman"/>
              </a:rPr>
              <a:t>%</a:t>
            </a:r>
            <a:r>
              <a:rPr lang="ru-RU" dirty="0" smtClean="0">
                <a:solidFill>
                  <a:srgbClr val="000000"/>
                </a:solidFill>
                <a:latin typeface="Liberation Serif"/>
                <a:ea typeface="Times New Roman"/>
                <a:cs typeface="Times New Roman"/>
              </a:rPr>
              <a:t>).</a:t>
            </a:r>
            <a:endParaRPr lang="ru-RU" sz="1600" dirty="0">
              <a:ea typeface="Calibri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88640"/>
            <a:ext cx="6164148" cy="73536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1932336"/>
              </p:ext>
            </p:extLst>
          </p:nvPr>
        </p:nvGraphicFramePr>
        <p:xfrm>
          <a:off x="683568" y="1035054"/>
          <a:ext cx="79200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855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-963488"/>
            <a:ext cx="8013576" cy="5976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sz="2700" dirty="0">
                <a:solidFill>
                  <a:srgbClr val="FF0000"/>
                </a:solidFill>
              </a:rPr>
              <a:t/>
            </a:r>
            <a:br>
              <a:rPr lang="ru-RU" sz="2700" dirty="0">
                <a:solidFill>
                  <a:srgbClr val="FF0000"/>
                </a:solidFill>
              </a:rPr>
            </a:br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sz="2700" dirty="0">
                <a:solidFill>
                  <a:srgbClr val="FF0000"/>
                </a:solidFill>
              </a:rPr>
              <a:t/>
            </a:r>
            <a:br>
              <a:rPr lang="ru-RU" sz="2700" dirty="0">
                <a:solidFill>
                  <a:srgbClr val="FF0000"/>
                </a:solidFill>
              </a:rPr>
            </a:br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sz="2700" dirty="0">
                <a:solidFill>
                  <a:srgbClr val="FF0000"/>
                </a:solidFill>
              </a:rPr>
              <a:t/>
            </a:r>
            <a:br>
              <a:rPr lang="ru-RU" sz="2700" dirty="0">
                <a:solidFill>
                  <a:srgbClr val="FF0000"/>
                </a:solidFill>
              </a:rPr>
            </a:br>
            <a:r>
              <a:rPr lang="ru-RU" sz="13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Деятельность комиссии по служебному поведению и урегулированию    конфликта интересов  ВЕРХНЕСАЛДИНСКОГО городского округа</a:t>
            </a:r>
            <a:br>
              <a:rPr lang="ru-RU" sz="13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1200" b="1" dirty="0" smtClean="0">
                <a:solidFill>
                  <a:schemeClr val="bg1"/>
                </a:solidFill>
              </a:rPr>
              <a:t>Количество имеющихся комиссий по соблюдению требований к служебному поведению и урегулированию конфликта интересов:</a:t>
            </a:r>
            <a:br>
              <a:rPr lang="ru-RU" sz="1200" b="1" dirty="0" smtClean="0">
                <a:solidFill>
                  <a:schemeClr val="bg1"/>
                </a:solidFill>
              </a:rPr>
            </a:b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в 2021 году – 4 комиссии</a:t>
            </a:r>
            <a:br>
              <a:rPr lang="ru-RU" sz="12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в 2022 году – 5 комиссий</a:t>
            </a:r>
            <a:br>
              <a:rPr lang="ru-RU" sz="12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В 2023 году – </a:t>
            </a:r>
            <a:r>
              <a:rPr lang="ru-RU" sz="1200" b="1" dirty="0">
                <a:solidFill>
                  <a:schemeClr val="bg1"/>
                </a:solidFill>
                <a:latin typeface="+mn-lt"/>
              </a:rPr>
              <a:t>5</a:t>
            </a: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200" b="1" dirty="0" err="1" smtClean="0">
                <a:solidFill>
                  <a:schemeClr val="bg1"/>
                </a:solidFill>
                <a:latin typeface="+mn-lt"/>
              </a:rPr>
              <a:t>комиссиЙ</a:t>
            </a: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12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Количество проведенных заседаний комиссии :</a:t>
            </a:r>
            <a:br>
              <a:rPr lang="ru-RU" sz="12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в 2021 году – 4 заседания</a:t>
            </a:r>
            <a:br>
              <a:rPr lang="ru-RU" sz="12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  в 2022 году – 11 заседаний</a:t>
            </a:r>
            <a:br>
              <a:rPr lang="ru-RU" sz="12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в 2023 году – 4 заседания</a:t>
            </a:r>
            <a:br>
              <a:rPr lang="ru-RU" sz="12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Количество служащих, в отношении которых рассмотрены материалы:</a:t>
            </a:r>
            <a:br>
              <a:rPr lang="ru-RU" sz="12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в 2021 году – 5 муниципальных служащих</a:t>
            </a:r>
            <a:br>
              <a:rPr lang="ru-RU" sz="12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в 2022 году -  5 муниципальных служащих</a:t>
            </a:r>
            <a:br>
              <a:rPr lang="ru-RU" sz="12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в 2023 году – 3 муниципальных служащих</a:t>
            </a:r>
            <a:br>
              <a:rPr lang="ru-RU" sz="12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Установлено:</a:t>
            </a:r>
            <a:br>
              <a:rPr lang="ru-RU" sz="12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в 2021 году – 1 нарушение</a:t>
            </a:r>
            <a:br>
              <a:rPr lang="ru-RU" sz="12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в 2022 году – 1 нарушение</a:t>
            </a:r>
            <a:br>
              <a:rPr lang="ru-RU" sz="12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В 2023 году – 0 нарушений</a:t>
            </a:r>
            <a:br>
              <a:rPr lang="ru-RU" sz="12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Привлечено по решениям комиссии:</a:t>
            </a:r>
            <a:br>
              <a:rPr lang="ru-RU" sz="12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200" b="1" dirty="0" smtClean="0">
                <a:solidFill>
                  <a:schemeClr val="bg1"/>
                </a:solidFill>
              </a:rPr>
              <a:t>в 2021 году – 1 муниципальный служащий</a:t>
            </a:r>
            <a:br>
              <a:rPr lang="ru-RU" sz="1200" b="1" dirty="0" smtClean="0">
                <a:solidFill>
                  <a:schemeClr val="bg1"/>
                </a:solidFill>
              </a:rPr>
            </a:br>
            <a:r>
              <a:rPr lang="ru-RU" sz="1200" b="1" dirty="0" smtClean="0">
                <a:solidFill>
                  <a:schemeClr val="bg1"/>
                </a:solidFill>
              </a:rPr>
              <a:t>в 2022 году – 1 муниципальный служащий</a:t>
            </a:r>
            <a:br>
              <a:rPr lang="ru-RU" sz="1200" b="1" dirty="0" smtClean="0">
                <a:solidFill>
                  <a:schemeClr val="bg1"/>
                </a:solidFill>
              </a:rPr>
            </a:br>
            <a:r>
              <a:rPr lang="ru-RU" sz="1200" b="1" dirty="0" smtClean="0">
                <a:solidFill>
                  <a:schemeClr val="bg1"/>
                </a:solidFill>
              </a:rPr>
              <a:t>в 2023 году – 0 муниципальных служащих</a:t>
            </a:r>
            <a:endParaRPr lang="ru-RU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73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833026" y="-603448"/>
            <a:ext cx="7783726" cy="2016224"/>
          </a:xfrm>
        </p:spPr>
        <p:txBody>
          <a:bodyPr>
            <a:normAutofit/>
          </a:bodyPr>
          <a:lstStyle/>
          <a:p>
            <a:pPr algn="ctr"/>
            <a:r>
              <a:rPr lang="ru-RU" sz="12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Деятельность комиссии По КООРДИНАЦИИ РАБОТЫ ПО ПРОТИВОДЕЙСТВИЮ КОРРУПЦИИ в </a:t>
            </a:r>
            <a:br>
              <a:rPr lang="ru-RU" sz="12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12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ВЕРХНЕСАЛДИНСКОМ ГОРОДСКОМ ОКРУГЕ</a:t>
            </a:r>
            <a:endParaRPr lang="ru-RU" sz="12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Текст 16"/>
          <p:cNvSpPr>
            <a:spLocks noGrp="1"/>
          </p:cNvSpPr>
          <p:nvPr>
            <p:ph type="body" idx="1"/>
          </p:nvPr>
        </p:nvSpPr>
        <p:spPr>
          <a:xfrm>
            <a:off x="971600" y="620688"/>
            <a:ext cx="7560840" cy="5256584"/>
          </a:xfrm>
        </p:spPr>
        <p:txBody>
          <a:bodyPr>
            <a:noAutofit/>
          </a:bodyPr>
          <a:lstStyle/>
          <a:p>
            <a:pPr algn="just"/>
            <a:r>
              <a:rPr lang="ru-RU" sz="1000" b="1" dirty="0" smtClean="0">
                <a:solidFill>
                  <a:schemeClr val="bg1"/>
                </a:solidFill>
              </a:rPr>
              <a:t>В 2021 </a:t>
            </a:r>
            <a:r>
              <a:rPr lang="ru-RU" sz="1000" b="1" dirty="0">
                <a:solidFill>
                  <a:schemeClr val="bg1"/>
                </a:solidFill>
              </a:rPr>
              <a:t>году проведено 4 заседания комиссии по </a:t>
            </a:r>
            <a:r>
              <a:rPr lang="ru-RU" sz="1000" b="1" dirty="0" smtClean="0">
                <a:solidFill>
                  <a:schemeClr val="bg1"/>
                </a:solidFill>
              </a:rPr>
              <a:t>координации </a:t>
            </a:r>
            <a:r>
              <a:rPr lang="ru-RU" sz="1000" b="1" dirty="0">
                <a:solidFill>
                  <a:schemeClr val="bg1"/>
                </a:solidFill>
              </a:rPr>
              <a:t>работы по противодействию коррупции, на которых в соответствии с планом ее работы рассмотрено </a:t>
            </a:r>
            <a:r>
              <a:rPr lang="ru-RU" sz="1000" b="1" dirty="0" smtClean="0">
                <a:solidFill>
                  <a:schemeClr val="bg1"/>
                </a:solidFill>
              </a:rPr>
              <a:t>22 вопроса. </a:t>
            </a:r>
            <a:r>
              <a:rPr lang="ru-RU" sz="1000" b="1" dirty="0">
                <a:solidFill>
                  <a:schemeClr val="bg1"/>
                </a:solidFill>
              </a:rPr>
              <a:t>Во исполнении требований статьи 13.3 Закона № 273 –ФЗ « О противодействии коррупции</a:t>
            </a:r>
            <a:r>
              <a:rPr lang="ru-RU" sz="1000" b="1" dirty="0" smtClean="0">
                <a:solidFill>
                  <a:schemeClr val="bg1"/>
                </a:solidFill>
              </a:rPr>
              <a:t>».</a:t>
            </a:r>
          </a:p>
          <a:p>
            <a:pPr lvl="0" algn="just">
              <a:buClr>
                <a:prstClr val="white"/>
              </a:buClr>
            </a:pPr>
            <a:r>
              <a:rPr lang="ru-RU" sz="1000" b="1" dirty="0" smtClean="0">
                <a:solidFill>
                  <a:schemeClr val="bg1"/>
                </a:solidFill>
              </a:rPr>
              <a:t>В 2022 году проведено 4 заседания комиссии по координации работы </a:t>
            </a:r>
            <a:r>
              <a:rPr lang="ru-RU" sz="1000" b="1" dirty="0" smtClean="0">
                <a:solidFill>
                  <a:prstClr val="black"/>
                </a:solidFill>
              </a:rPr>
              <a:t>по </a:t>
            </a:r>
            <a:r>
              <a:rPr lang="ru-RU" sz="1000" b="1" dirty="0">
                <a:solidFill>
                  <a:prstClr val="black"/>
                </a:solidFill>
              </a:rPr>
              <a:t>противодействию коррупции, на которых в соответствии с планом ее работы рассмотрено </a:t>
            </a:r>
            <a:r>
              <a:rPr lang="ru-RU" sz="1000" b="1" dirty="0" smtClean="0">
                <a:solidFill>
                  <a:prstClr val="black"/>
                </a:solidFill>
              </a:rPr>
              <a:t>39 вопросов. </a:t>
            </a:r>
            <a:r>
              <a:rPr lang="ru-RU" sz="1000" b="1" dirty="0">
                <a:solidFill>
                  <a:prstClr val="black"/>
                </a:solidFill>
              </a:rPr>
              <a:t>Во исполнении требований статьи 13.3 Закона № 273 –ФЗ « О противодействии коррупции</a:t>
            </a:r>
            <a:r>
              <a:rPr lang="ru-RU" sz="1000" b="1" dirty="0" smtClean="0">
                <a:solidFill>
                  <a:prstClr val="black"/>
                </a:solidFill>
              </a:rPr>
              <a:t>» за 2022 год</a:t>
            </a:r>
            <a:r>
              <a:rPr lang="ru-RU" sz="1000" b="1" dirty="0" smtClean="0">
                <a:solidFill>
                  <a:schemeClr val="bg1"/>
                </a:solidFill>
              </a:rPr>
              <a:t> заслушаны </a:t>
            </a:r>
            <a:r>
              <a:rPr lang="ru-RU" sz="1000" b="1" dirty="0">
                <a:solidFill>
                  <a:schemeClr val="bg1"/>
                </a:solidFill>
              </a:rPr>
              <a:t>следующие </a:t>
            </a:r>
            <a:r>
              <a:rPr lang="ru-RU" sz="1000" b="1" dirty="0" smtClean="0">
                <a:solidFill>
                  <a:schemeClr val="bg1"/>
                </a:solidFill>
              </a:rPr>
              <a:t>руководители.</a:t>
            </a:r>
          </a:p>
          <a:p>
            <a:pPr lvl="0" algn="just">
              <a:buClr>
                <a:prstClr val="white"/>
              </a:buClr>
            </a:pPr>
            <a:r>
              <a:rPr lang="ru-RU" sz="1000" b="1" dirty="0" smtClean="0">
                <a:solidFill>
                  <a:schemeClr val="bg1"/>
                </a:solidFill>
              </a:rPr>
              <a:t>В 2023 году проведено 4 заседания комиссии по координации работы по противодействию коррупции, на которых рассмотрено 19 вопросов.</a:t>
            </a:r>
          </a:p>
          <a:p>
            <a:pPr lvl="0" algn="just">
              <a:buClr>
                <a:prstClr val="white"/>
              </a:buClr>
            </a:pPr>
            <a:r>
              <a:rPr lang="ru-RU" sz="1000" b="1" dirty="0">
                <a:solidFill>
                  <a:prstClr val="black"/>
                </a:solidFill>
              </a:rPr>
              <a:t>. Во исполнении требований статьи 13.3 Закона № 273 –ФЗ « О противодействии коррупции» за 2022 год</a:t>
            </a:r>
            <a:r>
              <a:rPr lang="ru-RU" sz="1000" b="1" dirty="0">
                <a:solidFill>
                  <a:schemeClr val="bg1"/>
                </a:solidFill>
              </a:rPr>
              <a:t> заслушаны следующие </a:t>
            </a:r>
            <a:r>
              <a:rPr lang="ru-RU" sz="1000" b="1" dirty="0" smtClean="0">
                <a:solidFill>
                  <a:schemeClr val="bg1"/>
                </a:solidFill>
              </a:rPr>
              <a:t>руководители:</a:t>
            </a:r>
            <a:endParaRPr lang="ru-RU" sz="1000" b="1" dirty="0">
              <a:solidFill>
                <a:schemeClr val="bg1"/>
              </a:solidFill>
            </a:endParaRPr>
          </a:p>
          <a:p>
            <a:pPr marL="171450" indent="-171450">
              <a:buFontTx/>
              <a:buChar char="-"/>
            </a:pPr>
            <a:r>
              <a:rPr lang="ru-RU" sz="1000" b="1" dirty="0" smtClean="0">
                <a:solidFill>
                  <a:schemeClr val="bg1"/>
                </a:solidFill>
              </a:rPr>
              <a:t>МКУ </a:t>
            </a:r>
            <a:r>
              <a:rPr lang="ru-RU" sz="1000" b="1" dirty="0">
                <a:solidFill>
                  <a:schemeClr val="bg1"/>
                </a:solidFill>
              </a:rPr>
              <a:t>«Служба городского хозяйства</a:t>
            </a:r>
            <a:r>
              <a:rPr lang="ru-RU" sz="1000" b="1" dirty="0" smtClean="0">
                <a:solidFill>
                  <a:schemeClr val="bg1"/>
                </a:solidFill>
              </a:rPr>
              <a:t>»;</a:t>
            </a:r>
          </a:p>
          <a:p>
            <a:pPr marL="171450" indent="-171450">
              <a:buFontTx/>
              <a:buChar char="-"/>
            </a:pPr>
            <a:r>
              <a:rPr lang="ru-RU" sz="1000" b="1" dirty="0" smtClean="0">
                <a:solidFill>
                  <a:schemeClr val="bg1"/>
                </a:solidFill>
              </a:rPr>
              <a:t>МУП «</a:t>
            </a:r>
            <a:r>
              <a:rPr lang="ru-RU" sz="1000" b="1" dirty="0" err="1" smtClean="0">
                <a:solidFill>
                  <a:schemeClr val="bg1"/>
                </a:solidFill>
              </a:rPr>
              <a:t>Пассажиравтотранс</a:t>
            </a:r>
            <a:r>
              <a:rPr lang="ru-RU" sz="1000" b="1" dirty="0" smtClean="0">
                <a:solidFill>
                  <a:schemeClr val="bg1"/>
                </a:solidFill>
              </a:rPr>
              <a:t>»</a:t>
            </a:r>
            <a:endParaRPr lang="ru-RU" sz="1000" b="1" dirty="0">
              <a:solidFill>
                <a:schemeClr val="bg1"/>
              </a:solidFill>
            </a:endParaRPr>
          </a:p>
          <a:p>
            <a:r>
              <a:rPr lang="ru-RU" sz="1000" b="1" dirty="0">
                <a:solidFill>
                  <a:schemeClr val="bg1"/>
                </a:solidFill>
              </a:rPr>
              <a:t>- МКУ «Служба субсидий»;</a:t>
            </a:r>
          </a:p>
          <a:p>
            <a:r>
              <a:rPr lang="ru-RU" sz="1000" b="1" dirty="0">
                <a:solidFill>
                  <a:schemeClr val="bg1"/>
                </a:solidFill>
              </a:rPr>
              <a:t>- МКУ «Центр закупок»;</a:t>
            </a:r>
          </a:p>
          <a:p>
            <a:r>
              <a:rPr lang="ru-RU" sz="1000" b="1" dirty="0">
                <a:solidFill>
                  <a:schemeClr val="bg1"/>
                </a:solidFill>
              </a:rPr>
              <a:t>- МБУ ДО «Центр Детского творчества»;</a:t>
            </a:r>
          </a:p>
          <a:p>
            <a:r>
              <a:rPr lang="ru-RU" sz="1000" b="1" dirty="0">
                <a:solidFill>
                  <a:schemeClr val="bg1"/>
                </a:solidFill>
              </a:rPr>
              <a:t>- МКУ «Управление гражданской защиты»</a:t>
            </a:r>
          </a:p>
          <a:p>
            <a:r>
              <a:rPr lang="ru-RU" sz="1000" b="1" dirty="0">
                <a:solidFill>
                  <a:schemeClr val="bg1"/>
                </a:solidFill>
              </a:rPr>
              <a:t>- </a:t>
            </a:r>
            <a:r>
              <a:rPr lang="ru-RU" sz="1000" b="1" dirty="0" smtClean="0">
                <a:solidFill>
                  <a:schemeClr val="bg1"/>
                </a:solidFill>
              </a:rPr>
              <a:t> МУП Центральная </a:t>
            </a:r>
            <a:r>
              <a:rPr lang="ru-RU" sz="1000" b="1" dirty="0">
                <a:solidFill>
                  <a:schemeClr val="bg1"/>
                </a:solidFill>
              </a:rPr>
              <a:t>аптека № 42;</a:t>
            </a:r>
          </a:p>
          <a:p>
            <a:r>
              <a:rPr lang="ru-RU" sz="1000" b="1" dirty="0" smtClean="0">
                <a:solidFill>
                  <a:schemeClr val="bg1"/>
                </a:solidFill>
              </a:rPr>
              <a:t>- МКУ </a:t>
            </a:r>
            <a:r>
              <a:rPr lang="ru-RU" sz="1000" b="1" dirty="0">
                <a:solidFill>
                  <a:schemeClr val="bg1"/>
                </a:solidFill>
              </a:rPr>
              <a:t>«Молодежный Центр</a:t>
            </a:r>
            <a:r>
              <a:rPr lang="ru-RU" sz="1000" b="1" dirty="0" smtClean="0">
                <a:solidFill>
                  <a:schemeClr val="bg1"/>
                </a:solidFill>
              </a:rPr>
              <a:t>»;</a:t>
            </a:r>
          </a:p>
          <a:p>
            <a:r>
              <a:rPr lang="ru-RU" sz="1000" b="1" dirty="0" smtClean="0">
                <a:solidFill>
                  <a:schemeClr val="bg1"/>
                </a:solidFill>
              </a:rPr>
              <a:t>- МКУ «Централизованная бухгалтерия»</a:t>
            </a:r>
            <a:endParaRPr lang="ru-RU" sz="1000" b="1" dirty="0">
              <a:solidFill>
                <a:schemeClr val="bg1"/>
              </a:solidFill>
            </a:endParaRPr>
          </a:p>
          <a:p>
            <a:r>
              <a:rPr lang="ru-RU" sz="1000" b="1" dirty="0">
                <a:solidFill>
                  <a:schemeClr val="bg1"/>
                </a:solidFill>
              </a:rPr>
              <a:t>- 7 руководителей культуры.</a:t>
            </a:r>
          </a:p>
          <a:p>
            <a:r>
              <a:rPr lang="ru-RU" sz="1000" b="1" dirty="0">
                <a:solidFill>
                  <a:schemeClr val="bg1"/>
                </a:solidFill>
              </a:rPr>
              <a:t>Протоколы заседаний Комиссии размещаются на официальном сайте Верхнесалдинского </a:t>
            </a:r>
            <a:r>
              <a:rPr lang="ru-RU" sz="1100" b="1" dirty="0">
                <a:solidFill>
                  <a:schemeClr val="bg1"/>
                </a:solidFill>
              </a:rPr>
              <a:t>городского округа.</a:t>
            </a:r>
          </a:p>
        </p:txBody>
      </p:sp>
    </p:spTree>
    <p:extLst>
      <p:ext uri="{BB962C8B-B14F-4D97-AF65-F5344CB8AC3E}">
        <p14:creationId xmlns:p14="http://schemas.microsoft.com/office/powerpoint/2010/main" val="3844249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33400"/>
            <a:ext cx="7927032" cy="2175520"/>
          </a:xfrm>
        </p:spPr>
        <p:txBody>
          <a:bodyPr>
            <a:normAutofit/>
          </a:bodyPr>
          <a:lstStyle/>
          <a:p>
            <a:pPr algn="ctr"/>
            <a:r>
              <a:rPr lang="ru-RU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Организация приема сведений о доходах, расходах, об имуществе и обязательствах имущественного характера муниципальными служащими Верхнесалдинского городского </a:t>
            </a:r>
            <a:r>
              <a:rPr lang="ru-RU" sz="20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округа</a:t>
            </a:r>
            <a:endParaRPr lang="ru-RU" sz="20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3212976"/>
            <a:ext cx="7855024" cy="1726704"/>
          </a:xfrm>
        </p:spPr>
        <p:txBody>
          <a:bodyPr>
            <a:noAutofit/>
          </a:bodyPr>
          <a:lstStyle/>
          <a:p>
            <a:pPr algn="just"/>
            <a:r>
              <a:rPr lang="ru-RU" sz="1400" b="1" dirty="0">
                <a:solidFill>
                  <a:schemeClr val="bg1"/>
                </a:solidFill>
              </a:rPr>
              <a:t>В </a:t>
            </a:r>
            <a:r>
              <a:rPr lang="ru-RU" sz="1400" b="1" dirty="0" smtClean="0">
                <a:solidFill>
                  <a:schemeClr val="bg1"/>
                </a:solidFill>
              </a:rPr>
              <a:t> 2023 </a:t>
            </a:r>
            <a:r>
              <a:rPr lang="ru-RU" sz="1400" b="1" dirty="0">
                <a:solidFill>
                  <a:schemeClr val="bg1"/>
                </a:solidFill>
              </a:rPr>
              <a:t>году организовано представление сведений о доходах, расходах, об имуществе и обязательствах имущественного характера муниципальными служащими Верхнесалдинского городского округа.</a:t>
            </a:r>
          </a:p>
          <a:p>
            <a:pPr algn="just"/>
            <a:r>
              <a:rPr lang="ru-RU" sz="1400" b="1" dirty="0">
                <a:solidFill>
                  <a:schemeClr val="bg1"/>
                </a:solidFill>
              </a:rPr>
              <a:t>Проводилась разъяснительная работа и давались индивидуальные консультации по заполнению справок о доходах, расходах, имуществе и обязательствах имущественного характера.</a:t>
            </a:r>
          </a:p>
          <a:p>
            <a:pPr algn="just"/>
            <a:r>
              <a:rPr lang="ru-RU" sz="1400" b="1" dirty="0">
                <a:solidFill>
                  <a:schemeClr val="bg1"/>
                </a:solidFill>
              </a:rPr>
              <a:t>В декларационном периоде сведения о доходах, расходах, об имуществе и обязательствах имущественного характера за </a:t>
            </a:r>
            <a:r>
              <a:rPr lang="ru-RU" sz="1400" b="1" dirty="0" smtClean="0">
                <a:solidFill>
                  <a:schemeClr val="bg1"/>
                </a:solidFill>
              </a:rPr>
              <a:t>2022 </a:t>
            </a:r>
            <a:r>
              <a:rPr lang="ru-RU" sz="1400" b="1" dirty="0">
                <a:solidFill>
                  <a:schemeClr val="bg1"/>
                </a:solidFill>
              </a:rPr>
              <a:t>год представили </a:t>
            </a:r>
            <a:r>
              <a:rPr lang="ru-RU" sz="1400" b="1" dirty="0" smtClean="0">
                <a:solidFill>
                  <a:schemeClr val="bg1"/>
                </a:solidFill>
              </a:rPr>
              <a:t>76 </a:t>
            </a:r>
            <a:r>
              <a:rPr lang="ru-RU" sz="1400" b="1" dirty="0">
                <a:solidFill>
                  <a:schemeClr val="bg1"/>
                </a:solidFill>
              </a:rPr>
              <a:t>муниципальных служащих Верхнесалдинского городского округа (100%) в соответствии с Перечнем должностей муниципальной службы с коррупционными рисками.</a:t>
            </a:r>
          </a:p>
        </p:txBody>
      </p:sp>
    </p:spTree>
    <p:extLst>
      <p:ext uri="{BB962C8B-B14F-4D97-AF65-F5344CB8AC3E}">
        <p14:creationId xmlns:p14="http://schemas.microsoft.com/office/powerpoint/2010/main" val="3742854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0"/>
            <a:ext cx="8077200" cy="2895600"/>
          </a:xfrm>
        </p:spPr>
        <p:txBody>
          <a:bodyPr/>
          <a:lstStyle/>
          <a:p>
            <a:pPr algn="ctr"/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Наполнение сайта Комиссии по координации работы по противодействию коррупции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2636912"/>
            <a:ext cx="7566992" cy="2950840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>
                <a:solidFill>
                  <a:schemeClr val="bg1"/>
                </a:solidFill>
              </a:rPr>
              <a:t>Актуальная информация по антикоррупционной деятельности своевременно размещается в разделе «Противодействие коррупции». Также в этом разделе размещены материалы по антикоррупционной деятельности (нормативные правовые и иные акты в сфере противодействия коррупции; ведомственные нормативные правовые акты; независимая антикоррупционная экспертиза проектов нормативных правовых актов; методические материалы; формы, бланки, примеры заполнения; сведения о доходах, об имуществе и обязательствах имущественного характера; деятельность Комиссии по соблюдению требований к служебному поведению государственных служащих и урегулированию конфликта интересов; доклады, отчеты, обзоры, статистическая информация; часто задаваемые вопросы; обратная связь для сообщений о фактах коррупции и др.).</a:t>
            </a:r>
          </a:p>
          <a:p>
            <a:pPr algn="just"/>
            <a:r>
              <a:rPr lang="ru-RU" sz="1200" b="1" dirty="0">
                <a:solidFill>
                  <a:schemeClr val="bg1"/>
                </a:solidFill>
              </a:rPr>
              <a:t>    Раздел «Противодействие коррупции» способствует повышению открытости и доступности информации о деятельности Верхнесалдинского городского округа и подведомственных ему организаций по профилактике коррупционных правонарушений, реализации прав граждан получать достоверную информацию о деятельности Верхнесалдинского городского округа и подведомственных ему организаций в сфере противодействия коррупции</a:t>
            </a:r>
          </a:p>
        </p:txBody>
      </p:sp>
    </p:spTree>
    <p:extLst>
      <p:ext uri="{BB962C8B-B14F-4D97-AF65-F5344CB8AC3E}">
        <p14:creationId xmlns:p14="http://schemas.microsoft.com/office/powerpoint/2010/main" val="1510919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33400"/>
            <a:ext cx="7927032" cy="1311424"/>
          </a:xfrm>
        </p:spPr>
        <p:txBody>
          <a:bodyPr>
            <a:normAutofit/>
          </a:bodyPr>
          <a:lstStyle/>
          <a:p>
            <a:pPr algn="ctr"/>
            <a:r>
              <a:rPr lang="ru-RU" sz="2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декабря – Международный ДЕНЬ борьбы с </a:t>
            </a:r>
            <a:r>
              <a:rPr lang="ru-RU" sz="2000" b="1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КОРРУПЦИЕй</a:t>
            </a:r>
            <a:endParaRPr lang="ru-RU" sz="2000" b="1" i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412776"/>
            <a:ext cx="7920880" cy="4176464"/>
          </a:xfrm>
        </p:spPr>
        <p:txBody>
          <a:bodyPr>
            <a:normAutofit fontScale="92500"/>
          </a:bodyPr>
          <a:lstStyle/>
          <a:p>
            <a:pPr algn="just"/>
            <a:r>
              <a:rPr lang="ru-RU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празднования Международного дня борьбы с коррупцией был организован конкурс журналистских материалов «Перо против коррупции 2022» на территории Верхнесалдинского городского округа. К участию приглашались жители Верхнесалдинского городского округа в возрасте от 12 до 30 лет.</a:t>
            </a:r>
          </a:p>
          <a:p>
            <a:pPr algn="just"/>
            <a:r>
              <a:rPr lang="ru-RU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Организаторы конкурса – администрация Верхнесалдинского городского округа, МКУ «Молодежный центр» и территориальная комиссия Верхнесалдинского района по делам несовершеннолетних и защите их прав.</a:t>
            </a:r>
          </a:p>
          <a:p>
            <a:pPr algn="just"/>
            <a:r>
              <a:rPr lang="ru-RU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мероприятия – стимулирование активности молодого поколения в освещении проблемы противодействия коррупции в обществе, повышение правовой грамотности населения, воспитание антикоррупционного сознания граждан.</a:t>
            </a:r>
          </a:p>
          <a:p>
            <a:pPr algn="just"/>
            <a:r>
              <a:rPr lang="ru-RU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декабря 2023 года в администрации Верхнесалдинского городского округа подведены результаты конкурса и проведено награждение участников конкурса журналистских материалов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60297584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ppt/theme/themeOverride1.xml><?xml version="1.0" encoding="utf-8"?>
<a:themeOverride xmlns:a="http://schemas.openxmlformats.org/drawingml/2006/main">
  <a:clrScheme name="Паркет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  <a:fontScheme name="Обычная">
    <a:majorFont>
      <a:latin typeface="Tw Cen MT"/>
      <a:ea typeface=""/>
      <a:cs typeface=""/>
      <a:font script="Grek" typeface="Calibri"/>
      <a:font script="Cyrl" typeface="Calibri"/>
      <a:font script="Jpan" typeface="HG創英角ｺﾞｼｯｸUB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w Cen MT"/>
      <a:ea typeface=""/>
      <a:cs typeface=""/>
      <a:font script="Grek" typeface="Calibri"/>
      <a:font script="Cyrl" typeface="Calibri"/>
      <a:font script="Jpan" typeface="HG創英角ｺﾞｼｯｸUB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Паркет">
    <a:fillStyleLst>
      <a:solidFill>
        <a:schemeClr val="phClr"/>
      </a:solidFill>
      <a:gradFill rotWithShape="1">
        <a:gsLst>
          <a:gs pos="0">
            <a:schemeClr val="phClr">
              <a:tint val="79000"/>
              <a:satMod val="180000"/>
            </a:schemeClr>
          </a:gs>
          <a:gs pos="65000">
            <a:schemeClr val="phClr">
              <a:tint val="52000"/>
              <a:satMod val="250000"/>
            </a:schemeClr>
          </a:gs>
          <a:gs pos="100000">
            <a:schemeClr val="phClr">
              <a:tint val="29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000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8700000"/>
          </a:lightRig>
        </a:scene3d>
        <a:sp3d contourW="12700" prstMaterial="dkEdge">
          <a:bevelT w="0" h="0" prst="relaxedInset"/>
          <a:contourClr>
            <a:schemeClr val="phClr">
              <a:shade val="65000"/>
              <a:satMod val="15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13200000"/>
          </a:lightRig>
        </a:scene3d>
        <a:sp3d prstMaterial="dkEdge">
          <a:bevelT w="63500" h="50800" prst="relaxedInse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5000"/>
              <a:shade val="95000"/>
              <a:satMod val="200000"/>
            </a:schemeClr>
          </a:gs>
          <a:gs pos="53000">
            <a:schemeClr val="phClr">
              <a:shade val="60000"/>
              <a:satMod val="220000"/>
            </a:schemeClr>
          </a:gs>
          <a:gs pos="100000">
            <a:schemeClr val="phClr">
              <a:shade val="45000"/>
              <a:satMod val="220000"/>
            </a:schemeClr>
          </a:gs>
        </a:gsLst>
        <a:lin ang="16200000" scaled="0"/>
      </a:gradFill>
      <a:gradFill rotWithShape="1">
        <a:gsLst>
          <a:gs pos="0">
            <a:schemeClr val="phClr">
              <a:tint val="83000"/>
              <a:shade val="97000"/>
              <a:satMod val="230000"/>
            </a:schemeClr>
          </a:gs>
          <a:gs pos="100000">
            <a:schemeClr val="phClr">
              <a:shade val="35000"/>
              <a:satMod val="250000"/>
            </a:schemeClr>
          </a:gs>
        </a:gsLst>
        <a:path path="circle">
          <a:fillToRect l="15000" t="50000" r="85000" b="6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FCF62C811153A746A7846127A5B7E07D" ma:contentTypeVersion="0" ma:contentTypeDescription="Создание документа." ma:contentTypeScope="" ma:versionID="3db4f1f9d85d689f2675fbeec8d8626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801B33-D4C7-408E-894C-F8FB61337E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D378280-6D61-4B0A-9A2E-2F16A5DE35ED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0D2295E-DD2A-481E-AC2B-C9CF54B641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1302</TotalTime>
  <Words>1061</Words>
  <Application>Microsoft Office PowerPoint</Application>
  <PresentationFormat>Экран (4:3)</PresentationFormat>
  <Paragraphs>113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Calibri</vt:lpstr>
      <vt:lpstr>Century Gothic</vt:lpstr>
      <vt:lpstr>Liberation Serif</vt:lpstr>
      <vt:lpstr>Times New Roman</vt:lpstr>
      <vt:lpstr>Wingdings 3</vt:lpstr>
      <vt:lpstr>Сектор</vt:lpstr>
      <vt:lpstr> ОТЧЕТ О ВЫПОЛНЕНИИ ПЛАНА МЕРОПРИЯТИЙ ПО ПРОТИВОДЕЙСТВИЮ КОРРУПЦИИ В 2023 году ВЕРХНЕСАЛДИНСКИЙ ГОРОДСКОЙ ОКРУГ   План мероприятий по противодействию коррупции в Верхнесалдинском городском округе на 2021-2024 годы утвержден постановлением администрации Верхнесалдинского городского округа № 3273 от 28.12.2020  «Об утверждении Плана мероприятий по противодействию коррупции в Верхнесалдинском городском округе на 2021-2024 годы» ( в редакции от 08.09.2021 № 2304) </vt:lpstr>
      <vt:lpstr>План мероприятий по противодействию коррупции на 2021 – 2024 годы, утвержден постановлением администрации Верхнесалдинского городского округа от 28.12.2020 № 3273 «Об утверждении лана мероприятий по противодействию коррупции в Верхнесалдинском городском округе на 2021-2024 годы» (с изменениями Постановление Администрации от 08.09.2021 № 2304)   В целях реализации положений законодательства Российской Федерации, подпункта «Б» пункта 3 Указа Президента Российской Федерации от 16 августа 2021 года № 478 «О национальном плане противодействия коррупции на 2021 – 2024 годы» и законодательства Свердловской области по вопросам противодействия коррупции, руководствуясь Уставом Верхнесалдинского городского округа, ПОСТАНОВЛЯЮ: 1.Утвердить План мероприятий по противодействию коррупции в Верхнесалдинском городском округе на 2021- 2024 годы. 2.Ответственным исполнителям Плана мероприятий по противодействию коррупции на 2018-2020 годы (далее-план) обеспечить своевременное выполнение мероприятий и представление докладов (нарастающим итогом) один раз в полугодие в группу по кадровому обеспечению администрации Верхнесалдинского городского округа до 10 июля отчетного периода и 11 января года, следующего за отчетным. 3.Настоящее постановление опубликовать в официальном печатном издании «Салдинская газета» и разместить на официальном сайте Верхнесалдинского городского округа http://www.v-salda.ru. 4.Настоящее постановление вступает в силу с момента его подписания. 5.Контроль за исполнением настоящего постановления оставляю за собой     Глава Верхнесалдинского городского округа                                                                                                  К.Н. Носков  </vt:lpstr>
      <vt:lpstr>Презентация PowerPoint</vt:lpstr>
      <vt:lpstr>Презентация PowerPoint</vt:lpstr>
      <vt:lpstr>       Деятельность комиссии по служебному поведению и урегулированию    конфликта интересов  ВЕРХНЕСАЛДИНСКОГО городского округа Количество имеющихся комиссий по соблюдению требований к служебному поведению и урегулированию конфликта интересов: в 2021 году – 4 комиссии в 2022 году – 5 комиссий В 2023 году – 5 комиссиЙ Количество проведенных заседаний комиссии : в 2021 году – 4 заседания   в 2022 году – 11 заседаний в 2023 году – 4 заседания Количество служащих, в отношении которых рассмотрены материалы: в 2021 году – 5 муниципальных служащих в 2022 году -  5 муниципальных служащих в 2023 году – 3 муниципальных служащих Установлено: в 2021 году – 1 нарушение в 2022 году – 1 нарушение В 2023 году – 0 нарушений Привлечено по решениям комиссии: в 2021 году – 1 муниципальный служащий в 2022 году – 1 муниципальный служащий в 2023 году – 0 муниципальных служащих</vt:lpstr>
      <vt:lpstr>Деятельность комиссии По КООРДИНАЦИИ РАБОТЫ ПО ПРОТИВОДЕЙСТВИЮ КОРРУПЦИИ в  ВЕРХНЕСАЛДИНСКОМ ГОРОДСКОМ ОКРУГЕ</vt:lpstr>
      <vt:lpstr>Организация приема сведений о доходах, расходах, об имуществе и обязательствах имущественного характера муниципальными служащими Верхнесалдинского городского округа</vt:lpstr>
      <vt:lpstr>Наполнение сайта Комиссии по координации работы по противодействию коррупции</vt:lpstr>
      <vt:lpstr>9 декабря – Международный ДЕНЬ борьбы с КОРРУПЦИЕй</vt:lpstr>
      <vt:lpstr>Мониторинг хода реализации в Верхнесалдинском городском округе Национального плана противодействия коррупции на 2021-2024 годы осуществляется постоянно. результаты реализации по итогам по 2023 года рассмотрены на заседании комиссии по Координации работы по противодействию коррупции 26 декабря 2023 года (Протокол № 4 от 26.12.2023).</vt:lpstr>
      <vt:lpstr>        Проведение мероприятий по профессиональному развитию в сфере противодействия коррупции для муниципальных служащих в 2023 году:  1)6 муниципальных служащих округа, в должностные обязанности которых входит участие в противодействии коррупции, прошли курсы повышения квалификации по программе «Функции подразделений кадровых служб органов местного самоуправления по профилактике коррупционных и иных правонарушений»;  2) 6 муниципальных служащих, в должностные обязанности которых входит участие в проведении закупок, товаров, работ, услуг для обеспечения муниципальных нужд, приняли участие в курсах повышения квалификации, направленных на приобретение муниципальными служащими новых знаний и умений в сфере противодействия коррупции.</vt:lpstr>
      <vt:lpstr>              Совершенствование нормативного правового обеспечения деятельности по противодействию коррупции:     Проведен анализ нормативных актов Верхнесалдинского городского округа в сфере противодействия коррупции в целях приведения их в соответствие законодательству Российской Федерации, Свердловской области: Вывод: нормативные акты Верхнесалдинского городского округа соответствуют законодательству Российской Федерации и Свердловской области.    </vt:lpstr>
    </vt:vector>
  </TitlesOfParts>
  <Company>3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по плану мероприятий</dc:title>
  <dc:creator>КалигинаЛВ</dc:creator>
  <cp:lastModifiedBy>user</cp:lastModifiedBy>
  <cp:revision>148</cp:revision>
  <dcterms:created xsi:type="dcterms:W3CDTF">2019-06-21T08:46:11Z</dcterms:created>
  <dcterms:modified xsi:type="dcterms:W3CDTF">2024-01-11T05:46:53Z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0x010100FCF62C811153A746A7846127A5B7E07D</vt:lpwstr>
  </property>
</Properties>
</file>