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530" r:id="rId4"/>
  </p:sldMasterIdLst>
  <p:notesMasterIdLst>
    <p:notesMasterId r:id="rId17"/>
  </p:notesMasterIdLst>
  <p:sldIdLst>
    <p:sldId id="257" r:id="rId5"/>
    <p:sldId id="265" r:id="rId6"/>
    <p:sldId id="259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7F7B5B7-4318-4A6A-933F-6654B8F4669D}">
          <p14:sldIdLst>
            <p14:sldId id="257"/>
          </p14:sldIdLst>
        </p14:section>
        <p14:section name="Раздел без заголовка" id="{7CD530C5-F429-4FBE-8359-A6D0246BA1F5}">
          <p14:sldIdLst>
            <p14:sldId id="265"/>
            <p14:sldId id="259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FF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89068" autoAdjust="0"/>
  </p:normalViewPr>
  <p:slideViewPr>
    <p:cSldViewPr>
      <p:cViewPr varScale="1">
        <p:scale>
          <a:sx n="68" d="100"/>
          <a:sy n="68" d="100"/>
        </p:scale>
        <p:origin x="162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2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CC92D-2C6F-4A20-BC23-E75ED406603D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952275-2C0F-4D06-807F-F9DE7CC2F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148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52275-2C0F-4D06-807F-F9DE7CC2F16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600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52275-2C0F-4D06-807F-F9DE7CC2F16A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725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553B-5BE4-456B-98BD-F3258D70E5D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460D-4346-47D9-B370-7B57F6D3E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196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553B-5BE4-456B-98BD-F3258D70E5D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460D-4346-47D9-B370-7B57F6D3E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316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553B-5BE4-456B-98BD-F3258D70E5D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460D-4346-47D9-B370-7B57F6D3E22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9254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553B-5BE4-456B-98BD-F3258D70E5D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460D-4346-47D9-B370-7B57F6D3E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567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553B-5BE4-456B-98BD-F3258D70E5D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460D-4346-47D9-B370-7B57F6D3E22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1407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553B-5BE4-456B-98BD-F3258D70E5D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460D-4346-47D9-B370-7B57F6D3E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9828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553B-5BE4-456B-98BD-F3258D70E5D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460D-4346-47D9-B370-7B57F6D3E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693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553B-5BE4-456B-98BD-F3258D70E5D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460D-4346-47D9-B370-7B57F6D3E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348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553B-5BE4-456B-98BD-F3258D70E5D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460D-4346-47D9-B370-7B57F6D3E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540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553B-5BE4-456B-98BD-F3258D70E5D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460D-4346-47D9-B370-7B57F6D3E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5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553B-5BE4-456B-98BD-F3258D70E5D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460D-4346-47D9-B370-7B57F6D3E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41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553B-5BE4-456B-98BD-F3258D70E5D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460D-4346-47D9-B370-7B57F6D3E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14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553B-5BE4-456B-98BD-F3258D70E5D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460D-4346-47D9-B370-7B57F6D3E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983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553B-5BE4-456B-98BD-F3258D70E5D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460D-4346-47D9-B370-7B57F6D3E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445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553B-5BE4-456B-98BD-F3258D70E5D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460D-4346-47D9-B370-7B57F6D3E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643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553B-5BE4-456B-98BD-F3258D70E5D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460D-4346-47D9-B370-7B57F6D3E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00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E553B-5BE4-456B-98BD-F3258D70E5D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4E2460D-4346-47D9-B370-7B57F6D3E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434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31" r:id="rId1"/>
    <p:sldLayoutId id="2147484532" r:id="rId2"/>
    <p:sldLayoutId id="2147484533" r:id="rId3"/>
    <p:sldLayoutId id="2147484534" r:id="rId4"/>
    <p:sldLayoutId id="2147484535" r:id="rId5"/>
    <p:sldLayoutId id="2147484536" r:id="rId6"/>
    <p:sldLayoutId id="2147484537" r:id="rId7"/>
    <p:sldLayoutId id="2147484538" r:id="rId8"/>
    <p:sldLayoutId id="2147484539" r:id="rId9"/>
    <p:sldLayoutId id="2147484540" r:id="rId10"/>
    <p:sldLayoutId id="2147484541" r:id="rId11"/>
    <p:sldLayoutId id="2147484542" r:id="rId12"/>
    <p:sldLayoutId id="2147484543" r:id="rId13"/>
    <p:sldLayoutId id="2147484544" r:id="rId14"/>
    <p:sldLayoutId id="2147484545" r:id="rId15"/>
    <p:sldLayoutId id="21474845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encilSketch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085584" cy="4824536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bg2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Liberation Serif" panose="02020603050405020304" pitchFamily="18" charset="0"/>
              </a:rPr>
              <a:t>ОТЧЕТ О ВЫПОЛНЕНИИ ПЛАНА МЕРОПРИЯТИЙ ПО ПРОТИВОДЕЙСТВИЮ КОРРУПЦИИ В </a:t>
            </a:r>
            <a:r>
              <a:rPr lang="ru-RU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r>
              <a:rPr lang="ru-RU" sz="5400" b="1" dirty="0">
                <a:solidFill>
                  <a:schemeClr val="tx2"/>
                </a:solidFill>
                <a:latin typeface="Liberation Serif" panose="02020603050405020304" pitchFamily="18" charset="0"/>
              </a:rPr>
              <a:t> </a:t>
            </a:r>
            <a:r>
              <a:rPr lang="ru-RU" b="1" dirty="0">
                <a:solidFill>
                  <a:schemeClr val="tx2"/>
                </a:solidFill>
                <a:latin typeface="Liberation Serif" panose="02020603050405020304" pitchFamily="18" charset="0"/>
              </a:rPr>
              <a:t>году</a:t>
            </a:r>
            <a:br>
              <a:rPr lang="ru-RU" b="1" dirty="0">
                <a:solidFill>
                  <a:schemeClr val="tx2"/>
                </a:solidFill>
                <a:latin typeface="Liberation Serif" panose="02020603050405020304" pitchFamily="18" charset="0"/>
              </a:rPr>
            </a:br>
            <a:r>
              <a:rPr lang="ru-RU" b="1" dirty="0">
                <a:solidFill>
                  <a:schemeClr val="tx2"/>
                </a:solidFill>
                <a:latin typeface="Liberation Serif" panose="02020603050405020304" pitchFamily="18" charset="0"/>
              </a:rPr>
              <a:t>ВЕРХНЕСАЛДИНСКИЙ МУНИЦИПАЛЬНЫЙ ОКРУГ </a:t>
            </a:r>
            <a:br>
              <a:rPr lang="ru-RU" i="1" dirty="0">
                <a:solidFill>
                  <a:schemeClr val="bg1"/>
                </a:solidFill>
                <a:latin typeface="Liberation Serif" panose="02020603050405020304" pitchFamily="18" charset="0"/>
              </a:rPr>
            </a:br>
            <a:br>
              <a:rPr lang="ru-RU" i="1" dirty="0">
                <a:solidFill>
                  <a:schemeClr val="bg1"/>
                </a:solidFill>
                <a:latin typeface="Liberation Serif" panose="02020603050405020304" pitchFamily="18" charset="0"/>
              </a:rPr>
            </a:br>
            <a:r>
              <a:rPr lang="ru-RU" sz="13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мероприятий по противодействию коррупции в Верхнесалдинском муниципальном округе на 2025-2028 годы утвержден постановлением администрации Верхнесалдинского городского округа № 2569 от 10.12.2024  «Об утверждении Плана мероприятий по противодействию коррупции в Верхнесалдинском муниципальном округе на 2025-2028 годы» </a:t>
            </a:r>
            <a:endParaRPr lang="ru-RU" sz="1300" b="1" dirty="0">
              <a:solidFill>
                <a:schemeClr val="tx2"/>
              </a:solidFill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345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33400"/>
            <a:ext cx="7855024" cy="2319536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1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мероприятий по профессиональному развитию в сфере противодействия коррупции для муниципальных служащих в 2025 году</a:t>
            </a:r>
            <a:r>
              <a:rPr lang="ru-RU" sz="1800" i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i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5 муниципальных служащих округа, в должностные обязанности которых входит участие в противодействии коррупции, прошли курсы повышения квалификации по программе «Противодействие коррупции на муниципальной службе»;</a:t>
            </a:r>
            <a:br>
              <a:rPr lang="ru-RU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1 муниципальный служащий, в должностные обязанности которых входит участие в проведении закупок, товаров, работ, услуг для обеспечения муниципальных нужд, приняли участие в курсах повышения квалификации, направленных на приобретение муниципальными служащими новых знаний и умений в сфере противодействия коррупции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5 сотрудников, впервые поступившие на службу прошли курсы повышения квалификации по теме «Противодействие коррупции на муниципальной	 службе».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5013176"/>
            <a:ext cx="7560840" cy="1006624"/>
          </a:xfrm>
        </p:spPr>
        <p:txBody>
          <a:bodyPr>
            <a:noAutofit/>
          </a:bodyPr>
          <a:lstStyle/>
          <a:p>
            <a:pPr algn="just"/>
            <a:endParaRPr lang="ru-RU" sz="1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537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33400"/>
            <a:ext cx="8071048" cy="1887488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2000" b="1" cap="none" dirty="0">
                <a:ln>
                  <a:noFill/>
                </a:ln>
                <a:solidFill>
                  <a:srgbClr val="D06F1E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cap="none" dirty="0">
                <a:ln>
                  <a:noFill/>
                </a:ln>
                <a:solidFill>
                  <a:srgbClr val="D06F1E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cap="none" dirty="0">
                <a:ln>
                  <a:noFill/>
                </a:ln>
                <a:solidFill>
                  <a:srgbClr val="D06F1E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cap="none" dirty="0">
                <a:ln>
                  <a:noFill/>
                </a:ln>
                <a:solidFill>
                  <a:srgbClr val="D06F1E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cap="none" dirty="0">
                <a:ln>
                  <a:noFill/>
                </a:ln>
                <a:solidFill>
                  <a:srgbClr val="D06F1E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cap="none" dirty="0">
                <a:ln>
                  <a:noFill/>
                </a:ln>
                <a:solidFill>
                  <a:srgbClr val="D06F1E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cap="none" dirty="0">
                <a:ln>
                  <a:noFill/>
                </a:ln>
                <a:solidFill>
                  <a:srgbClr val="D06F1E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cap="none" dirty="0">
                <a:ln>
                  <a:noFill/>
                </a:ln>
                <a:solidFill>
                  <a:srgbClr val="D06F1E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cap="none" dirty="0">
                <a:ln>
                  <a:noFill/>
                </a:ln>
                <a:solidFill>
                  <a:srgbClr val="D06F1E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cap="none" dirty="0">
                <a:ln>
                  <a:noFill/>
                </a:ln>
                <a:solidFill>
                  <a:srgbClr val="D06F1E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cap="none" dirty="0">
                <a:ln>
                  <a:noFill/>
                </a:ln>
                <a:solidFill>
                  <a:srgbClr val="D06F1E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cap="none" dirty="0">
                <a:ln>
                  <a:noFill/>
                </a:ln>
                <a:solidFill>
                  <a:srgbClr val="D06F1E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cap="none" dirty="0">
                <a:ln>
                  <a:noFill/>
                </a:ln>
                <a:solidFill>
                  <a:srgbClr val="D06F1E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cap="none" dirty="0">
                <a:ln>
                  <a:noFill/>
                </a:ln>
                <a:solidFill>
                  <a:srgbClr val="D06F1E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cap="none" dirty="0">
                <a:ln>
                  <a:noFill/>
                </a:ln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нормативного правового обеспечения деятельности по противодействию коррупции:</a:t>
            </a:r>
            <a:br>
              <a:rPr lang="ru-RU" sz="2000" b="1" cap="none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cap="none" dirty="0">
                <a:ln>
                  <a:noFill/>
                </a:ln>
                <a:solidFill>
                  <a:srgbClr val="D06F1E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cap="none" dirty="0">
                <a:ln>
                  <a:noFill/>
                </a:ln>
                <a:solidFill>
                  <a:srgbClr val="D06F1E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cap="none" dirty="0">
                <a:ln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 анализ нормативных актов Верхнесалдинского муниципального округа в сфере противодействия коррупции в целях приведения их в соответствие законодательству Российской Федерации, Свердловской области:</a:t>
            </a:r>
            <a:br>
              <a:rPr lang="ru-RU" sz="1800" i="1" cap="none" dirty="0">
                <a:ln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Внутренней антикоррупционной экспертизе за 2025 год подвергнуто мониторингу </a:t>
            </a:r>
            <a:r>
              <a:rPr lang="ru-RU" sz="1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правоприменения</a:t>
            </a:r>
            <a:r>
              <a:rPr lang="ru-RU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159 проектов нормативных правовых актов. результатам мониторинга </a:t>
            </a:r>
            <a:r>
              <a:rPr lang="ru-RU" sz="1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правоприменения</a:t>
            </a:r>
            <a:r>
              <a:rPr lang="ru-RU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нормативных правовых актов, разработчиком которых является Администрация Верхнесалдинского муниципального округа.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ru-RU" sz="1800" i="1" cap="none" dirty="0">
                <a:ln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Вывод: нормативные акты Верхнесалдинского </a:t>
            </a:r>
            <a:r>
              <a:rPr lang="ru-RU" sz="1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</a:t>
            </a:r>
            <a:r>
              <a:rPr lang="ru-RU" sz="1800" i="1" cap="none" dirty="0">
                <a:ln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округа соответствуют законодательству Российской Федерации и Свердловской области.</a:t>
            </a:r>
            <a:br>
              <a:rPr lang="ru-RU" sz="1800" i="1" cap="none" dirty="0">
                <a:ln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i="1" cap="none" dirty="0">
                <a:ln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3100318"/>
            <a:ext cx="8280920" cy="369332"/>
          </a:xfr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endParaRPr lang="ru-RU" dirty="0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824988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492" y="548679"/>
            <a:ext cx="7855024" cy="504056"/>
          </a:xfrm>
        </p:spPr>
        <p:txBody>
          <a:bodyPr>
            <a:normAutofit/>
          </a:bodyPr>
          <a:lstStyle/>
          <a:p>
            <a:pPr algn="ctr"/>
            <a:r>
              <a:rPr lang="ru-RU" sz="1800" dirty="0">
                <a:solidFill>
                  <a:schemeClr val="accent5"/>
                </a:solidFill>
              </a:rPr>
              <a:t>Взаимодействие с институтами гражданского общества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052735"/>
            <a:ext cx="8280920" cy="5678457"/>
          </a:xfrm>
        </p:spPr>
        <p:txBody>
          <a:bodyPr>
            <a:normAutofit fontScale="85000" lnSpcReduction="10000"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Взаимодействие институтов гражданского общества с органами местного самоуправления и их должностными лицами проявляется через участие представителей институтов гражданского общества в работе муниципальных комиссиях: совещательных, аттестационных комиссиях, комиссии по координации работы по противодействию коррупции, комиссии по служебному поведению и урегулированию конфликта интересов.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целях наиболее эффективного взаимодействия с институтами гражданского общества, общественными объединениями проводится работа направленная на привлечение граждан и объединений общественности к: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участию в обсуждении проектов нормативных правовых актов, размещенных на официальном сайте городского округа в сети интернет, путем использования функции обратной связи, с целью формирования у населения антикоррупционного мировоззрения;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участию в публичных слушаниях, на которых обсуждаются наиболее важные проекты подготавливаемых решений;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участию общественности в социологическом исследовании «Индекс восприятия коррупции в Верхнесалдинском муниципальном округе»;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взаимодействию с правоохранительными органами;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взаимодействию со средствами массовой информации по вопросам формирования у граждан навыков антикоррупционного поведения, стойкого неприятия коррупции в обществе;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 взаимодействию с ветеранской организацией Администрации муниципального округа.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3741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91264" cy="6624736"/>
          </a:xfrm>
        </p:spPr>
        <p:txBody>
          <a:bodyPr>
            <a:noAutofit/>
          </a:bodyPr>
          <a:lstStyle/>
          <a:p>
            <a:pPr algn="ctr"/>
            <a:br>
              <a:rPr lang="ru-RU" sz="1400" i="1" dirty="0">
                <a:solidFill>
                  <a:schemeClr val="tx2"/>
                </a:solidFill>
              </a:rPr>
            </a:br>
            <a:r>
              <a:rPr lang="ru-RU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мероприятий по противодействию коррупции на 2025 – 2028 годы, утвержден постановлением администрации Верхнесалдинского городского округа от 10.12.2024 № 2569 «Об утверждении</a:t>
            </a:r>
            <a:br>
              <a:rPr lang="ru-RU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плана мероприятий по противодействию коррупции в</a:t>
            </a:r>
            <a:br>
              <a:rPr lang="ru-RU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Верхнесалдинском муниципальном округе на 2025-2028 годы»</a:t>
            </a:r>
            <a:br>
              <a:rPr lang="ru-RU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обеспечения реализации Федерального закона от 25 декабря 2008 года № 273-ФЗ «О противодействии коррупции, в целях исполнения подпункта 7.2 пункта 7 раздела </a:t>
            </a:r>
            <a:r>
              <a:rPr lang="en-US" sz="1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1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Протокола Комиссии по координации работы по противодействию коррупции в Свердловской области от 23.07.2024 № 2-к,</a:t>
            </a:r>
            <a:br>
              <a:rPr lang="ru-RU" sz="1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ПОСТАНОВЛЯЮ:</a:t>
            </a:r>
            <a:br>
              <a:rPr lang="ru-RU" sz="1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1.Утвердить:</a:t>
            </a:r>
            <a:br>
              <a:rPr lang="ru-RU" sz="1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1)План мероприятий по противодействию коррупции в Верхнесалдинском муниципальном округе на 2025-2028 годы.</a:t>
            </a:r>
            <a:br>
              <a:rPr lang="ru-RU" sz="1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2)Перечень целевых показателей реализации  Плана мероприятий по противодействию коррупции Верхнесалдинского муниципального округа на 2025-2028 годы.</a:t>
            </a:r>
            <a:br>
              <a:rPr lang="ru-RU" sz="1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 Верхнесалдинского городского округа                           А. В. Маслов</a:t>
            </a:r>
            <a:br>
              <a:rPr lang="ru-RU" sz="1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400" dirty="0">
                <a:solidFill>
                  <a:schemeClr val="tx2"/>
                </a:solidFill>
              </a:rPr>
            </a:br>
            <a:b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06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7504" y="620688"/>
            <a:ext cx="8928992" cy="60016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                                                                         </a:t>
            </a:r>
          </a:p>
          <a:p>
            <a:pPr algn="ctr"/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выполнении плана мероприятий по противодействию коррупции</a:t>
            </a:r>
            <a:b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Верхнесалдинском муниципальном округе на 2025-2028 годы в 2025 году</a:t>
            </a:r>
            <a:endParaRPr lang="ru-RU" sz="11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52426"/>
              </p:ext>
            </p:extLst>
          </p:nvPr>
        </p:nvGraphicFramePr>
        <p:xfrm>
          <a:off x="323528" y="1628800"/>
          <a:ext cx="8496944" cy="4899120"/>
        </p:xfrm>
        <a:graphic>
          <a:graphicData uri="http://schemas.openxmlformats.org/drawingml/2006/table">
            <a:tbl>
              <a:tblPr firstRow="1" firstCol="1" lastRow="1" lastCol="1" bandRow="1" bandCol="1">
                <a:solidFill>
                  <a:schemeClr val="tx1"/>
                </a:solidFill>
              </a:tblPr>
              <a:tblGrid>
                <a:gridCol w="364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7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89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14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п./ п.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Количество запланированных мероприятий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Выполнено мероприятий 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вывод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50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Раздел</a:t>
                      </a:r>
                      <a:r>
                        <a:rPr lang="ru-RU" sz="11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1. Повышение эффективности механизмов урегулирования конфликта интересов, обеспечение соблюдения муниципальными служащими ограничений, запретов и принципов служебного поведения в связи с исполнением ими должностных обязанностей, а также ответственности за их нарушение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Выполнены в полном объеме в установленные сроки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7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2387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Раздел 2.Выявление</a:t>
                      </a:r>
                      <a:r>
                        <a:rPr lang="ru-RU" sz="11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и систематизация причин и условий проявления коррупции в деятельности муниципального округа, мониторинг коррупционных рисков и их устранение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Выполнены в полном объеме в установленные сроки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87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148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</a:t>
                      </a:r>
                      <a:endParaRPr lang="ru-RU" sz="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Раздел 3. Взаимодействие</a:t>
                      </a:r>
                      <a:r>
                        <a:rPr lang="ru-RU" sz="11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с институтами гражданского общества и гражданами, а также создание эффективной системы обратной связи, обеспечение доступности информации о деятельности Верхнесалдинского муниципального округа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Выполнены в полном объеме в установленные сроки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7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 6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5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</a:t>
                      </a:r>
                      <a:endParaRPr lang="ru-RU" sz="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Раздел</a:t>
                      </a:r>
                      <a:r>
                        <a:rPr lang="ru-RU" sz="11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4 . Организация взаимодействия органов местного самоуправления и предпринимательского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сообщества по вопросам противодействия коррупции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0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148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Выполнены в полном объеме в установленные сроки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03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050" b="0" dirty="0"/>
                        <a:t>Из</a:t>
                      </a:r>
                      <a:r>
                        <a:rPr lang="ru-RU" sz="1050" b="0" baseline="0" dirty="0"/>
                        <a:t> 36 мероприятий Плана, запланированных к выполнению в 2025 году выполнено 36 </a:t>
                      </a:r>
                      <a:r>
                        <a:rPr lang="ru-RU" sz="1050" b="0" baseline="0" dirty="0" err="1"/>
                        <a:t>мероприятий:из</a:t>
                      </a:r>
                      <a:r>
                        <a:rPr lang="ru-RU" sz="1050" b="0" baseline="0" dirty="0"/>
                        <a:t> них выполнено в установленные сроки- 36, не выполнено – о мероприятий</a:t>
                      </a:r>
                      <a:r>
                        <a:rPr lang="ru-RU" sz="1050" baseline="0" dirty="0"/>
                        <a:t>.</a:t>
                      </a:r>
                      <a:endParaRPr lang="ru-RU" sz="1050" dirty="0"/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8181" marR="58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1053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-963488"/>
            <a:ext cx="7704856" cy="7821488"/>
          </a:xfrm>
        </p:spPr>
        <p:txBody>
          <a:bodyPr>
            <a:normAutofit/>
          </a:bodyPr>
          <a:lstStyle/>
          <a:p>
            <a:pPr algn="ctr"/>
            <a:br>
              <a:rPr lang="ru-RU" sz="2700" dirty="0">
                <a:solidFill>
                  <a:srgbClr val="FF0000"/>
                </a:solidFill>
              </a:rPr>
            </a:br>
            <a:br>
              <a:rPr lang="ru-RU" sz="2700" dirty="0">
                <a:solidFill>
                  <a:srgbClr val="FF0000"/>
                </a:solidFill>
              </a:rPr>
            </a:br>
            <a:br>
              <a:rPr lang="ru-RU" sz="2700" dirty="0">
                <a:solidFill>
                  <a:srgbClr val="FF0000"/>
                </a:solidFill>
              </a:rPr>
            </a:br>
            <a:br>
              <a:rPr lang="ru-RU" sz="2700" dirty="0">
                <a:solidFill>
                  <a:srgbClr val="FF0000"/>
                </a:solidFill>
              </a:rPr>
            </a:br>
            <a:r>
              <a:rPr lang="ru-RU" sz="1300" b="1" i="1" dirty="0">
                <a:solidFill>
                  <a:srgbClr val="FF0000"/>
                </a:solidFill>
              </a:rPr>
              <a:t>Деятельность комиссии по служебному поведению и урегулированию    конфликта интересов  Верхнесалдинского муниципального округа</a:t>
            </a:r>
            <a:br>
              <a:rPr lang="ru-RU" sz="1300" i="1" dirty="0">
                <a:solidFill>
                  <a:srgbClr val="FF0000"/>
                </a:solidFill>
              </a:rPr>
            </a:br>
            <a:br>
              <a:rPr lang="ru-RU" sz="1300" i="1" dirty="0">
                <a:solidFill>
                  <a:srgbClr val="C00000"/>
                </a:solidFill>
              </a:rPr>
            </a:br>
            <a:br>
              <a:rPr lang="ru-RU" sz="1300" i="1" dirty="0">
                <a:solidFill>
                  <a:srgbClr val="C00000"/>
                </a:solidFill>
              </a:rPr>
            </a:br>
            <a:br>
              <a:rPr lang="ru-RU" sz="1300" i="1" dirty="0">
                <a:solidFill>
                  <a:srgbClr val="C00000"/>
                </a:solidFill>
              </a:rPr>
            </a:br>
            <a:br>
              <a:rPr lang="ru-RU" sz="1300" i="1" dirty="0">
                <a:solidFill>
                  <a:srgbClr val="C00000"/>
                </a:solidFill>
              </a:rPr>
            </a:br>
            <a:r>
              <a:rPr lang="ru-RU" sz="1200" b="1" dirty="0">
                <a:solidFill>
                  <a:schemeClr val="tx1"/>
                </a:solidFill>
              </a:rPr>
              <a:t>Количество имеющихся комиссий по соблюдению требований к служебному поведению и урегулированию конфликта интересов:</a:t>
            </a:r>
            <a:br>
              <a:rPr lang="ru-RU" sz="1200" b="1" dirty="0">
                <a:solidFill>
                  <a:schemeClr val="tx1"/>
                </a:solidFill>
              </a:rPr>
            </a:br>
            <a:r>
              <a:rPr lang="ru-RU" sz="1200" b="1" dirty="0">
                <a:solidFill>
                  <a:schemeClr val="tx1"/>
                </a:solidFill>
                <a:latin typeface="+mn-lt"/>
              </a:rPr>
              <a:t>в 2025 году – 5 комиссий</a:t>
            </a:r>
            <a:br>
              <a:rPr lang="ru-RU" sz="1200" b="1" dirty="0">
                <a:solidFill>
                  <a:schemeClr val="tx1"/>
                </a:solidFill>
                <a:latin typeface="+mn-lt"/>
              </a:rPr>
            </a:br>
            <a:br>
              <a:rPr lang="ru-RU" sz="1200" b="1" dirty="0">
                <a:solidFill>
                  <a:schemeClr val="tx1"/>
                </a:solidFill>
                <a:latin typeface="+mn-lt"/>
              </a:rPr>
            </a:br>
            <a:r>
              <a:rPr lang="ru-RU" sz="1200" b="1" dirty="0">
                <a:solidFill>
                  <a:schemeClr val="tx1"/>
                </a:solidFill>
                <a:latin typeface="+mn-lt"/>
              </a:rPr>
              <a:t>Количество проведенных заседаний комиссии :</a:t>
            </a:r>
            <a:br>
              <a:rPr lang="ru-RU" sz="1200" b="1" dirty="0">
                <a:solidFill>
                  <a:schemeClr val="tx1"/>
                </a:solidFill>
                <a:latin typeface="+mn-lt"/>
              </a:rPr>
            </a:br>
            <a:r>
              <a:rPr lang="ru-RU" sz="1200" b="1" dirty="0">
                <a:solidFill>
                  <a:schemeClr val="tx1"/>
                </a:solidFill>
                <a:latin typeface="+mn-lt"/>
              </a:rPr>
              <a:t>в 2025 году – 3 заседания </a:t>
            </a:r>
            <a:br>
              <a:rPr lang="ru-RU" sz="1200" b="1" dirty="0">
                <a:solidFill>
                  <a:schemeClr val="tx1"/>
                </a:solidFill>
                <a:latin typeface="+mn-lt"/>
              </a:rPr>
            </a:br>
            <a:r>
              <a:rPr lang="ru-RU" sz="1200" b="1" dirty="0">
                <a:solidFill>
                  <a:schemeClr val="tx1"/>
                </a:solidFill>
                <a:latin typeface="+mn-lt"/>
              </a:rPr>
              <a:t> </a:t>
            </a:r>
            <a:br>
              <a:rPr lang="ru-RU" sz="1200" b="1" dirty="0">
                <a:solidFill>
                  <a:schemeClr val="tx1"/>
                </a:solidFill>
                <a:latin typeface="+mn-lt"/>
              </a:rPr>
            </a:br>
            <a:r>
              <a:rPr lang="ru-RU" sz="1200" b="1" dirty="0">
                <a:solidFill>
                  <a:schemeClr val="tx1"/>
                </a:solidFill>
                <a:latin typeface="+mn-lt"/>
              </a:rPr>
              <a:t>Количество служащих, в отношении которых рассмотрены материалы:</a:t>
            </a:r>
            <a:br>
              <a:rPr lang="ru-RU" sz="1200" b="1" dirty="0">
                <a:solidFill>
                  <a:schemeClr val="tx1"/>
                </a:solidFill>
                <a:latin typeface="+mn-lt"/>
              </a:rPr>
            </a:br>
            <a:r>
              <a:rPr lang="ru-RU" sz="1200" b="1" dirty="0">
                <a:solidFill>
                  <a:schemeClr val="tx1"/>
                </a:solidFill>
                <a:latin typeface="+mn-lt"/>
              </a:rPr>
              <a:t>в 2025 году – 3 муниципальных служащих</a:t>
            </a:r>
            <a:br>
              <a:rPr lang="ru-RU" sz="1200" b="1" dirty="0">
                <a:solidFill>
                  <a:schemeClr val="tx1"/>
                </a:solidFill>
                <a:latin typeface="+mn-lt"/>
              </a:rPr>
            </a:br>
            <a:r>
              <a:rPr lang="ru-RU" sz="1200" b="1" dirty="0">
                <a:solidFill>
                  <a:schemeClr val="tx1"/>
                </a:solidFill>
                <a:latin typeface="+mn-lt"/>
              </a:rPr>
              <a:t>Установлено:</a:t>
            </a:r>
            <a:br>
              <a:rPr lang="ru-RU" sz="1200" b="1" dirty="0">
                <a:solidFill>
                  <a:schemeClr val="tx1"/>
                </a:solidFill>
                <a:latin typeface="+mn-lt"/>
              </a:rPr>
            </a:br>
            <a:r>
              <a:rPr lang="ru-RU" sz="1200" b="1" dirty="0">
                <a:solidFill>
                  <a:schemeClr val="tx1"/>
                </a:solidFill>
                <a:latin typeface="+mn-lt"/>
              </a:rPr>
              <a:t>в 2025 году –0 нарушений</a:t>
            </a:r>
            <a:br>
              <a:rPr lang="ru-RU" sz="1200" b="1" dirty="0">
                <a:solidFill>
                  <a:schemeClr val="tx1"/>
                </a:solidFill>
                <a:latin typeface="+mn-lt"/>
              </a:rPr>
            </a:br>
            <a:br>
              <a:rPr lang="ru-RU" sz="1200" b="1" dirty="0">
                <a:solidFill>
                  <a:schemeClr val="tx1"/>
                </a:solidFill>
                <a:latin typeface="+mn-lt"/>
              </a:rPr>
            </a:br>
            <a:r>
              <a:rPr lang="ru-RU" sz="1200" b="1" dirty="0">
                <a:solidFill>
                  <a:schemeClr val="tx1"/>
                </a:solidFill>
                <a:latin typeface="+mn-lt"/>
              </a:rPr>
              <a:t>Привлечено по решениям комиссии:</a:t>
            </a:r>
            <a:br>
              <a:rPr lang="ru-RU" sz="1200" b="1" dirty="0">
                <a:solidFill>
                  <a:schemeClr val="tx1"/>
                </a:solidFill>
                <a:latin typeface="+mn-lt"/>
              </a:rPr>
            </a:br>
            <a:r>
              <a:rPr lang="ru-RU" sz="1200" b="1" dirty="0">
                <a:solidFill>
                  <a:schemeClr val="tx1"/>
                </a:solidFill>
              </a:rPr>
              <a:t>в 2025 году – 0 муниципальных служащих</a:t>
            </a:r>
            <a:br>
              <a:rPr lang="ru-RU" sz="1200" b="1" dirty="0">
                <a:solidFill>
                  <a:schemeClr val="tx1"/>
                </a:solidFill>
              </a:rPr>
            </a:br>
            <a:br>
              <a:rPr lang="ru-RU" sz="1200" b="1" dirty="0">
                <a:solidFill>
                  <a:schemeClr val="tx1"/>
                </a:solidFill>
              </a:rPr>
            </a:br>
            <a:r>
              <a:rPr lang="ru-RU" sz="1200" b="1" dirty="0">
                <a:solidFill>
                  <a:schemeClr val="tx1"/>
                </a:solidFill>
              </a:rPr>
              <a:t>Протоколы комиссии по служебному поведению размещены на официальном сайте Верхнесалдинского муниципального округа</a:t>
            </a:r>
            <a:br>
              <a:rPr lang="ru-RU" sz="1200" b="1" dirty="0">
                <a:solidFill>
                  <a:schemeClr val="tx1"/>
                </a:solidFill>
              </a:rPr>
            </a:br>
            <a:endParaRPr lang="ru-R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732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/>
          <p:cNvSpPr>
            <a:spLocks noGrp="1"/>
          </p:cNvSpPr>
          <p:nvPr>
            <p:ph type="title"/>
          </p:nvPr>
        </p:nvSpPr>
        <p:spPr>
          <a:xfrm>
            <a:off x="827584" y="0"/>
            <a:ext cx="7789168" cy="1412776"/>
          </a:xfrm>
          <a:noFill/>
        </p:spPr>
        <p:txBody>
          <a:bodyPr>
            <a:normAutofit/>
          </a:bodyPr>
          <a:lstStyle/>
          <a:p>
            <a:pPr algn="ctr"/>
            <a:r>
              <a:rPr lang="ru-RU" sz="1200" b="1" i="1" dirty="0">
                <a:solidFill>
                  <a:schemeClr val="accent5"/>
                </a:solidFill>
              </a:rPr>
              <a:t>ДЕЯТЕЛЬНОСТЬ КОМИССИИ по КООРДИНАЦИИ РАБОТЫ </a:t>
            </a:r>
            <a:br>
              <a:rPr lang="ru-RU" sz="1200" b="1" i="1" dirty="0">
                <a:solidFill>
                  <a:schemeClr val="accent5"/>
                </a:solidFill>
              </a:rPr>
            </a:br>
            <a:r>
              <a:rPr lang="ru-RU" sz="1200" b="1" i="1" dirty="0">
                <a:solidFill>
                  <a:schemeClr val="accent5"/>
                </a:solidFill>
              </a:rPr>
              <a:t>ПО ПРОТИВОДЕЙСТВИЮ КОРРУПЦИИ</a:t>
            </a:r>
            <a:br>
              <a:rPr lang="ru-RU" sz="1200" b="1" i="1" dirty="0">
                <a:solidFill>
                  <a:schemeClr val="accent5"/>
                </a:solidFill>
              </a:rPr>
            </a:br>
            <a:r>
              <a:rPr lang="ru-RU" sz="1200" b="1" i="1" dirty="0">
                <a:solidFill>
                  <a:schemeClr val="accent5"/>
                </a:solidFill>
              </a:rPr>
              <a:t> в </a:t>
            </a:r>
            <a:br>
              <a:rPr lang="ru-RU" sz="1200" b="1" i="1" dirty="0">
                <a:solidFill>
                  <a:schemeClr val="accent5"/>
                </a:solidFill>
              </a:rPr>
            </a:br>
            <a:r>
              <a:rPr lang="ru-RU" sz="1200" b="1" i="1" dirty="0">
                <a:solidFill>
                  <a:schemeClr val="accent5"/>
                </a:solidFill>
              </a:rPr>
              <a:t>ВЕРХНЕСАЛДИНСКОМ МУНИЦИПАЛЬНОМ ОКРУГЕ</a:t>
            </a:r>
            <a:br>
              <a:rPr lang="ru-RU" sz="1200" b="1" i="1" dirty="0">
                <a:solidFill>
                  <a:schemeClr val="accent5"/>
                </a:solidFill>
              </a:rPr>
            </a:br>
            <a:endParaRPr lang="ru-RU" sz="1200" b="1" i="1" dirty="0">
              <a:solidFill>
                <a:schemeClr val="accent5"/>
              </a:solidFill>
            </a:endParaRPr>
          </a:p>
        </p:txBody>
      </p:sp>
      <p:sp>
        <p:nvSpPr>
          <p:cNvPr id="17" name="Текст 16"/>
          <p:cNvSpPr>
            <a:spLocks noGrp="1"/>
          </p:cNvSpPr>
          <p:nvPr>
            <p:ph type="body" idx="1"/>
          </p:nvPr>
        </p:nvSpPr>
        <p:spPr>
          <a:xfrm>
            <a:off x="827584" y="980728"/>
            <a:ext cx="7560840" cy="5472608"/>
          </a:xfrm>
        </p:spPr>
        <p:txBody>
          <a:bodyPr>
            <a:noAutofit/>
          </a:bodyPr>
          <a:lstStyle/>
          <a:p>
            <a:pPr lvl="0" algn="just">
              <a:buClr>
                <a:prstClr val="white"/>
              </a:buClr>
            </a:pPr>
            <a:r>
              <a:rPr lang="ru-RU" sz="1000" b="1" dirty="0">
                <a:solidFill>
                  <a:schemeClr val="tx1"/>
                </a:solidFill>
              </a:rPr>
              <a:t>В 2025 году проведено 4 заседания комиссии по координации работы по противодействию коррупции, на которых в соответствии с планом ее работы рассмотрено 21 вопрос. </a:t>
            </a:r>
          </a:p>
          <a:p>
            <a:pPr lvl="0" algn="just">
              <a:buClr>
                <a:prstClr val="white"/>
              </a:buClr>
            </a:pPr>
            <a:r>
              <a:rPr lang="ru-RU" sz="1000" b="1" dirty="0">
                <a:solidFill>
                  <a:schemeClr val="tx1"/>
                </a:solidFill>
              </a:rPr>
              <a:t> Во исполнении требований статьи 13.3 Закона № 273 –ФЗ « О противодействии коррупции» в 2025 году заслушано 15 руководителей подведомственных Администрации муниципальных учреждений, предприятий и обществ, а также 35 руководителей учреждений, подведомственных Управлению образования Администрации.</a:t>
            </a:r>
          </a:p>
          <a:p>
            <a:pPr lvl="0" algn="just">
              <a:buClr>
                <a:prstClr val="white"/>
              </a:buClr>
            </a:pPr>
            <a:r>
              <a:rPr lang="ru-RU" sz="1000" b="1" dirty="0">
                <a:solidFill>
                  <a:schemeClr val="tx1"/>
                </a:solidFill>
              </a:rPr>
              <a:t>Заслушаны следующие руководители муниципальных учреждений, предприятий и обществ, подведомственных Администрации:</a:t>
            </a:r>
          </a:p>
          <a:p>
            <a:pPr marL="171450" indent="-171450">
              <a:buFontTx/>
              <a:buChar char="-"/>
            </a:pPr>
            <a:r>
              <a:rPr lang="ru-RU" sz="1000" b="1" dirty="0">
                <a:solidFill>
                  <a:schemeClr val="tx1"/>
                </a:solidFill>
              </a:rPr>
              <a:t>- МКУ «Служба городского хозяйства»;</a:t>
            </a:r>
          </a:p>
          <a:p>
            <a:pPr marL="171450" indent="-171450">
              <a:buFontTx/>
              <a:buChar char="-"/>
            </a:pPr>
            <a:r>
              <a:rPr lang="ru-RU" sz="1000" b="1" dirty="0">
                <a:solidFill>
                  <a:schemeClr val="tx1"/>
                </a:solidFill>
              </a:rPr>
              <a:t>- ООО «</a:t>
            </a:r>
            <a:r>
              <a:rPr lang="ru-RU" sz="1000" b="1" dirty="0" err="1">
                <a:solidFill>
                  <a:schemeClr val="tx1"/>
                </a:solidFill>
              </a:rPr>
              <a:t>Пассажиравтотранс</a:t>
            </a:r>
            <a:r>
              <a:rPr lang="ru-RU" sz="1000" b="1" dirty="0">
                <a:solidFill>
                  <a:schemeClr val="tx1"/>
                </a:solidFill>
              </a:rPr>
              <a:t>»</a:t>
            </a:r>
          </a:p>
          <a:p>
            <a:pPr marL="171450" indent="-171450">
              <a:buFontTx/>
              <a:buChar char="-"/>
            </a:pPr>
            <a:r>
              <a:rPr lang="ru-RU" sz="1000" b="1" dirty="0">
                <a:solidFill>
                  <a:schemeClr val="tx1"/>
                </a:solidFill>
              </a:rPr>
              <a:t>- МУП «</a:t>
            </a:r>
            <a:r>
              <a:rPr lang="ru-RU" sz="1000" b="1" dirty="0" err="1">
                <a:solidFill>
                  <a:schemeClr val="tx1"/>
                </a:solidFill>
              </a:rPr>
              <a:t>Верхнесалдинские</a:t>
            </a:r>
            <a:r>
              <a:rPr lang="ru-RU" sz="1000" b="1" dirty="0">
                <a:solidFill>
                  <a:schemeClr val="tx1"/>
                </a:solidFill>
              </a:rPr>
              <a:t> коммунальные сети»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    - МКУ «Служба субсидий»;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   - МКУ «Центр закупок»;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   - МКУ «Управление гражданской защиты»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   -  ООО « Центральная аптека № 42»;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   - МКУ «Молодежный Центр»;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   - МКУ «Централизованная бухгалтерия»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- 6 руководителей культуры.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Протоколы заседаний Комиссии размещаются на официальном сайте Верхнесалдинского </a:t>
            </a:r>
            <a:r>
              <a:rPr lang="ru-RU" sz="1100" b="1" dirty="0">
                <a:solidFill>
                  <a:schemeClr val="tx1"/>
                </a:solidFill>
              </a:rPr>
              <a:t>муниципального округа.</a:t>
            </a:r>
          </a:p>
        </p:txBody>
      </p:sp>
    </p:spTree>
    <p:extLst>
      <p:ext uri="{BB962C8B-B14F-4D97-AF65-F5344CB8AC3E}">
        <p14:creationId xmlns:p14="http://schemas.microsoft.com/office/powerpoint/2010/main" val="3844249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6752" y="116632"/>
            <a:ext cx="7927032" cy="2175520"/>
          </a:xfrm>
        </p:spPr>
        <p:txBody>
          <a:bodyPr>
            <a:normAutofit/>
          </a:bodyPr>
          <a:lstStyle/>
          <a:p>
            <a:pPr algn="ctr"/>
            <a:r>
              <a:rPr lang="ru-RU" sz="1600" i="1" dirty="0">
                <a:solidFill>
                  <a:schemeClr val="accent5"/>
                </a:solidFill>
              </a:rPr>
              <a:t>Организация приема сведений о доходах, расходах, об имуществе и обязательствах имущественного характера муниципальными служащими Верхнесалдинского муниципального округа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3212976"/>
            <a:ext cx="7855024" cy="1726704"/>
          </a:xfrm>
        </p:spPr>
        <p:txBody>
          <a:bodyPr>
            <a:noAutofit/>
          </a:bodyPr>
          <a:lstStyle/>
          <a:p>
            <a:pPr algn="just"/>
            <a:r>
              <a:rPr lang="ru-RU" sz="1400" b="1" dirty="0">
                <a:solidFill>
                  <a:schemeClr val="tx1"/>
                </a:solidFill>
              </a:rPr>
              <a:t>В  2025 году организовано представление сведений о доходах, расходах, об имуществе и обязательствах имущественного характера муниципальными служащими Верхнесалдинского муниципального округа.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</a:rPr>
              <a:t>Проводилась разъяснительная работа и давались индивидуальные консультации по заполнению справок о доходах, расходах, имуществе и обязательствах имущественного характера.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</a:rPr>
              <a:t>В декларационном периоде сведения о доходах, расходах, об имуществе и обязательствах имущественного характера за 2023 год представили 78 муниципальных служащих Верхнесалдинского городского округа (100%) в соответствии с Перечнем должностей муниципальной службы с коррупционными рисками.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</a:rPr>
              <a:t>К дисциплинарной ответственности за предоставление недостоверных и неполных сведений о доходах, расходах, об имуществе и обязательствах имущественного характера в 2025 году не имеется.</a:t>
            </a:r>
          </a:p>
          <a:p>
            <a:pPr algn="just"/>
            <a:endParaRPr lang="ru-RU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854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0"/>
            <a:ext cx="8077200" cy="2895600"/>
          </a:xfrm>
        </p:spPr>
        <p:txBody>
          <a:bodyPr>
            <a:normAutofit/>
          </a:bodyPr>
          <a:lstStyle/>
          <a:p>
            <a:pPr algn="ctr"/>
            <a:r>
              <a:rPr lang="ru-RU" sz="1600" i="1" dirty="0">
                <a:solidFill>
                  <a:schemeClr val="accent5"/>
                </a:solidFill>
              </a:rPr>
              <a:t>Наполнение сайта Комиссии по координации работы по противодействию коррупции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2636912"/>
            <a:ext cx="7566992" cy="2950840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>
                <a:solidFill>
                  <a:schemeClr val="tx1"/>
                </a:solidFill>
              </a:rPr>
              <a:t>Актуальная информация по антикоррупционной деятельности своевременно размещается в разделе «Противодействие коррупции». Также в этом разделе размещены материалы по антикоррупционной деятельности (нормативные правовые и иные акты в сфере противодействия коррупции; ведомственные нормативные правовые акты; независимая антикоррупционная экспертиза проектов нормативных правовых актов; методические материалы; формы, бланки, примеры заполнения; сведения о доходах, об имуществе и обязательствах имущественного характера; деятельность Комиссии по соблюдению требований к служебному поведению государственных служащих и урегулированию конфликта интересов; доклады, отчеты, обзоры, статистическая информация; часто задаваемые вопросы; обратная связь для сообщений о фактах коррупции и др.).</a:t>
            </a:r>
          </a:p>
          <a:p>
            <a:pPr algn="just"/>
            <a:r>
              <a:rPr lang="ru-RU" sz="1200" b="1" dirty="0">
                <a:solidFill>
                  <a:schemeClr val="tx1"/>
                </a:solidFill>
              </a:rPr>
              <a:t>    Раздел «Противодействие коррупции» способствует повышению открытости и доступности информации о деятельности Верхнесалдинского муниципального округа и подведомственных ему организаций по профилактике коррупционных правонарушений, реализации прав граждан получать достоверную информацию о деятельности Верхнесалдинского муниципального округа и подведомственных ему организаций в сфере противодействия коррупции</a:t>
            </a:r>
          </a:p>
        </p:txBody>
      </p:sp>
    </p:spTree>
    <p:extLst>
      <p:ext uri="{BB962C8B-B14F-4D97-AF65-F5344CB8AC3E}">
        <p14:creationId xmlns:p14="http://schemas.microsoft.com/office/powerpoint/2010/main" val="1510919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33400"/>
            <a:ext cx="7927032" cy="1311424"/>
          </a:xfrm>
        </p:spPr>
        <p:txBody>
          <a:bodyPr>
            <a:normAutofit/>
          </a:bodyPr>
          <a:lstStyle/>
          <a:p>
            <a:pPr algn="ctr"/>
            <a:r>
              <a:rPr lang="ru-RU" sz="2000" b="1" i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декабря – Международный день борьбы с коррупцией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412776"/>
            <a:ext cx="7920880" cy="417646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празднования Международного дня борьбы с коррупцией был организован конкурс журналистских материалов «Перо против коррупции 2025» на территории Верхнесалдинского муниципального округа. К участию приглашались жители Верхнесалдинского муниципального округа в возрасте от 12 до 30 лет.</a:t>
            </a:r>
          </a:p>
          <a:p>
            <a:pPr algn="just"/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Организаторы конкурса – Администрация Верхнесалдинского муниципального округа, МКУ «Молодежный центр» и территориальная комиссия Верхнесалдинского района по делам несовершеннолетних и защите их прав.</a:t>
            </a:r>
          </a:p>
          <a:p>
            <a:pPr algn="just"/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мероприятия – стимулирование активности молодого поколения в освещении проблемы противодействия коррупции в обществе, повышение правовой грамотности населения, воспитание антикоррупционного сознания граждан.</a:t>
            </a:r>
          </a:p>
          <a:p>
            <a:pPr algn="just"/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 декабря 2025 года в Администрации Верхнесалдинского городского округа подведены результаты конкурса и  10 декабря 2025 года проведено награждение участников конкурса журналистских материалов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0297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077200" cy="2895600"/>
          </a:xfrm>
        </p:spPr>
        <p:txBody>
          <a:bodyPr>
            <a:normAutofit/>
          </a:bodyPr>
          <a:lstStyle/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хода реализации мероприятий по противодействию коррупции в Верхнесалдинском муниципальном округе в 2025 году осуществлялся ежеквартально. </a:t>
            </a:r>
            <a:b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реализации по итогам по 2025 года рассмотрены на заседании комиссии по Координации работы по противодействию коррупции 29 декабря 2025 года (Протокол № 4 от 29.12.2025).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2636912"/>
            <a:ext cx="7920879" cy="3168352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Своевременная актуализация информации, находящейся в личных делах муниципальных служащих Верхнесалдинского городского округа, проводится в целях предотвращения и урегулирования конфликта интересов. Представлено 78 анкет, анкеты проанализированы, возможного конфликта интересов не выявлено .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Таблицы с анкетными данными лиц, замещающих должности муниципальной службы в Верхнесалдинском городском округе, их родственников и свойственников доведены до сведения руководителей подразделений администрации Верхнесалдинского муниципального округа и главы муниципального округа под роспись .</a:t>
            </a:r>
          </a:p>
        </p:txBody>
      </p:sp>
    </p:spTree>
    <p:extLst>
      <p:ext uri="{BB962C8B-B14F-4D97-AF65-F5344CB8AC3E}">
        <p14:creationId xmlns:p14="http://schemas.microsoft.com/office/powerpoint/2010/main" val="257639118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FCF62C811153A746A7846127A5B7E07D" ma:contentTypeVersion="0" ma:contentTypeDescription="Создание документа." ma:contentTypeScope="" ma:versionID="3db4f1f9d85d689f2675fbeec8d8626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9d58f4857a619b7c345529988bca39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378280-6D61-4B0A-9A2E-2F16A5DE35ED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8801B33-D4C7-408E-894C-F8FB61337E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D2295E-DD2A-481E-AC2B-C9CF54B641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1672</TotalTime>
  <Words>1645</Words>
  <Application>Microsoft Office PowerPoint</Application>
  <PresentationFormat>Экран (4:3)</PresentationFormat>
  <Paragraphs>88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Liberation Serif</vt:lpstr>
      <vt:lpstr>Times New Roman</vt:lpstr>
      <vt:lpstr>Trebuchet MS</vt:lpstr>
      <vt:lpstr>Wingdings 3</vt:lpstr>
      <vt:lpstr>Грань</vt:lpstr>
      <vt:lpstr>ОТЧЕТ О ВЫПОЛНЕНИИ ПЛАНА МЕРОПРИЯТИЙ ПО ПРОТИВОДЕЙСТВИЮ КОРРУПЦИИ В 2025 году ВЕРХНЕСАЛДИНСКИЙ МУНИЦИПАЛЬНЫЙ ОКРУГ   План мероприятий по противодействию коррупции в Верхнесалдинском муниципальном округе на 2025-2028 годы утвержден постановлением администрации Верхнесалдинского городского округа № 2569 от 10.12.2024  «Об утверждении Плана мероприятий по противодействию коррупции в Верхнесалдинском муниципальном округе на 2025-2028 годы» </vt:lpstr>
      <vt:lpstr> План мероприятий по противодействию коррупции на 2025 – 2028 годы, утвержден постановлением администрации Верхнесалдинского городского округа от 10.12.2024 № 2569 «Об утверждении плана мероприятий по противодействию коррупции в Верхнесалдинском муниципальном округе на 2025-2028 годы»  В рамках обеспечения реализации Федерального закона от 25 декабря 2008 года № 273-ФЗ «О противодействии коррупции, в целях исполнения подпункта 7.2 пункта 7 раздела I Протокола Комиссии по координации работы по противодействию коррупции в Свердловской области от 23.07.2024 № 2-к, ПОСТАНОВЛЯЮ: 1.Утвердить: 1)План мероприятий по противодействию коррупции в Верхнесалдинском муниципальном округе на 2025-2028 годы. 2)Перечень целевых показателей реализации  Плана мероприятий по противодействию коррупции Верхнесалдинского муниципального округа на 2025-2028 годы.  Глава Верхнесалдинского городского округа                           А. В. Маслов      </vt:lpstr>
      <vt:lpstr>Презентация PowerPoint</vt:lpstr>
      <vt:lpstr>    Деятельность комиссии по служебному поведению и урегулированию    конфликта интересов  Верхнесалдинского муниципального округа     Количество имеющихся комиссий по соблюдению требований к служебному поведению и урегулированию конфликта интересов: в 2025 году – 5 комиссий  Количество проведенных заседаний комиссии : в 2025 году – 3 заседания    Количество служащих, в отношении которых рассмотрены материалы: в 2025 году – 3 муниципальных служащих Установлено: в 2025 году –0 нарушений  Привлечено по решениям комиссии: в 2025 году – 0 муниципальных служащих  Протоколы комиссии по служебному поведению размещены на официальном сайте Верхнесалдинского муниципального округа </vt:lpstr>
      <vt:lpstr>ДЕЯТЕЛЬНОСТЬ КОМИССИИ по КООРДИНАЦИИ РАБОТЫ  ПО ПРОТИВОДЕЙСТВИЮ КОРРУПЦИИ  в  ВЕРХНЕСАЛДИНСКОМ МУНИЦИПАЛЬНОМ ОКРУГЕ </vt:lpstr>
      <vt:lpstr>Организация приема сведений о доходах, расходах, об имуществе и обязательствах имущественного характера муниципальными служащими Верхнесалдинского муниципального округа</vt:lpstr>
      <vt:lpstr>Наполнение сайта Комиссии по координации работы по противодействию коррупции</vt:lpstr>
      <vt:lpstr>9 декабря – Международный день борьбы с коррупцией</vt:lpstr>
      <vt:lpstr>Мониторинг хода реализации мероприятий по противодействию коррупции в Верхнесалдинском муниципальном округе в 2025 году осуществлялся ежеквартально.  Результаты реализации по итогам по 2025 года рассмотрены на заседании комиссии по Координации работы по противодействию коррупции 29 декабря 2025 года (Протокол № 4 от 29.12.2025).</vt:lpstr>
      <vt:lpstr>        Проведение мероприятий по профессиональному развитию в сфере противодействия коррупции для муниципальных служащих в 2025 году:  1) 5 муниципальных служащих округа, в должностные обязанности которых входит участие в противодействии коррупции, прошли курсы повышения квалификации по программе «Противодействие коррупции на муниципальной службе»;  2) 1 муниципальный служащий, в должностные обязанности которых входит участие в проведении закупок, товаров, работ, услуг для обеспечения муниципальных нужд, приняли участие в курсах повышения квалификации, направленных на приобретение муниципальными служащими новых знаний и умений в сфере противодействия коррупции; 3) 5 сотрудников, впервые поступившие на службу прошли курсы повышения квалификации по теме «Противодействие коррупции на муниципальной  службе».</vt:lpstr>
      <vt:lpstr>              Совершенствование нормативного правового обеспечения деятельности по противодействию коррупции:   Проведен анализ нормативных актов Верхнесалдинского муниципального округа в сфере противодействия коррупции в целях приведения их в соответствие законодательству Российской Федерации, Свердловской области: Внутренней антикоррупционной экспертизе за 2025 год подвергнуто мониторингу правоприменения 159 проектов нормативных правовых актов. результатам мониторинга правоприменения нормативных правовых актов, разработчиком которых является Администрация Верхнесалдинского муниципального округа. Вывод: нормативные акты Верхнесалдинского муниципального округа соответствуют законодательству Российской Федерации и Свердловской области.    </vt:lpstr>
      <vt:lpstr>Взаимодействие с институтами гражданского общества</vt:lpstr>
    </vt:vector>
  </TitlesOfParts>
  <Company>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по плану мероприятий</dc:title>
  <dc:creator>КалигинаЛВ</dc:creator>
  <cp:lastModifiedBy>Олег Рычков</cp:lastModifiedBy>
  <cp:revision>187</cp:revision>
  <dcterms:created xsi:type="dcterms:W3CDTF">2019-06-21T08:46:11Z</dcterms:created>
  <dcterms:modified xsi:type="dcterms:W3CDTF">2026-01-15T04:00:17Z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0x010100FCF62C811153A746A7846127A5B7E07D</vt:lpwstr>
  </property>
</Properties>
</file>